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435" r:id="rId2"/>
    <p:sldId id="260" r:id="rId3"/>
    <p:sldId id="306" r:id="rId4"/>
    <p:sldId id="299" r:id="rId5"/>
    <p:sldId id="307" r:id="rId6"/>
    <p:sldId id="308" r:id="rId7"/>
    <p:sldId id="436" r:id="rId8"/>
    <p:sldId id="437" r:id="rId9"/>
    <p:sldId id="439" r:id="rId10"/>
    <p:sldId id="438" r:id="rId11"/>
    <p:sldId id="311" r:id="rId12"/>
    <p:sldId id="434" r:id="rId13"/>
    <p:sldId id="312" r:id="rId14"/>
    <p:sldId id="313" r:id="rId15"/>
    <p:sldId id="300" r:id="rId16"/>
    <p:sldId id="315" r:id="rId17"/>
    <p:sldId id="317" r:id="rId18"/>
    <p:sldId id="319" r:id="rId19"/>
    <p:sldId id="433" r:id="rId20"/>
    <p:sldId id="432" r:id="rId21"/>
    <p:sldId id="320" r:id="rId22"/>
    <p:sldId id="316" r:id="rId23"/>
    <p:sldId id="431" r:id="rId24"/>
    <p:sldId id="322" r:id="rId25"/>
    <p:sldId id="324" r:id="rId26"/>
    <p:sldId id="325" r:id="rId27"/>
    <p:sldId id="326" r:id="rId28"/>
    <p:sldId id="327" r:id="rId29"/>
    <p:sldId id="328" r:id="rId30"/>
    <p:sldId id="329" r:id="rId31"/>
    <p:sldId id="331" r:id="rId32"/>
    <p:sldId id="333" r:id="rId33"/>
    <p:sldId id="335" r:id="rId34"/>
    <p:sldId id="440" r:id="rId35"/>
    <p:sldId id="441" r:id="rId36"/>
    <p:sldId id="429" r:id="rId37"/>
    <p:sldId id="336" r:id="rId38"/>
    <p:sldId id="337" r:id="rId39"/>
    <p:sldId id="338" r:id="rId40"/>
    <p:sldId id="340" r:id="rId41"/>
    <p:sldId id="442" r:id="rId42"/>
    <p:sldId id="443" r:id="rId43"/>
    <p:sldId id="343" r:id="rId44"/>
    <p:sldId id="344" r:id="rId45"/>
    <p:sldId id="349" r:id="rId46"/>
    <p:sldId id="350" r:id="rId47"/>
    <p:sldId id="351" r:id="rId48"/>
    <p:sldId id="354" r:id="rId49"/>
    <p:sldId id="377" r:id="rId50"/>
    <p:sldId id="356" r:id="rId51"/>
    <p:sldId id="357" r:id="rId52"/>
    <p:sldId id="358" r:id="rId53"/>
    <p:sldId id="430" r:id="rId54"/>
    <p:sldId id="362" r:id="rId55"/>
    <p:sldId id="363" r:id="rId56"/>
    <p:sldId id="367" r:id="rId57"/>
    <p:sldId id="301" r:id="rId58"/>
    <p:sldId id="379" r:id="rId59"/>
    <p:sldId id="380" r:id="rId60"/>
    <p:sldId id="381" r:id="rId61"/>
    <p:sldId id="382" r:id="rId62"/>
    <p:sldId id="383" r:id="rId63"/>
    <p:sldId id="384" r:id="rId64"/>
    <p:sldId id="387" r:id="rId65"/>
    <p:sldId id="388" r:id="rId66"/>
    <p:sldId id="389" r:id="rId67"/>
    <p:sldId id="391" r:id="rId68"/>
    <p:sldId id="393" r:id="rId69"/>
    <p:sldId id="394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302" r:id="rId78"/>
    <p:sldId id="305" r:id="rId79"/>
    <p:sldId id="404" r:id="rId80"/>
    <p:sldId id="405" r:id="rId81"/>
    <p:sldId id="406" r:id="rId82"/>
    <p:sldId id="407" r:id="rId83"/>
    <p:sldId id="408" r:id="rId84"/>
    <p:sldId id="409" r:id="rId85"/>
    <p:sldId id="412" r:id="rId86"/>
    <p:sldId id="413" r:id="rId87"/>
    <p:sldId id="414" r:id="rId88"/>
    <p:sldId id="415" r:id="rId89"/>
    <p:sldId id="416" r:id="rId90"/>
    <p:sldId id="417" r:id="rId91"/>
    <p:sldId id="418" r:id="rId92"/>
    <p:sldId id="419" r:id="rId93"/>
    <p:sldId id="420" r:id="rId94"/>
    <p:sldId id="421" r:id="rId95"/>
    <p:sldId id="422" r:id="rId96"/>
    <p:sldId id="423" r:id="rId97"/>
    <p:sldId id="424" r:id="rId98"/>
    <p:sldId id="425" r:id="rId99"/>
    <p:sldId id="426" r:id="rId100"/>
    <p:sldId id="427" r:id="rId101"/>
    <p:sldId id="428" r:id="rId102"/>
    <p:sldId id="290" r:id="rId103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 Shengli" initials="PS" lastIdx="1" clrIdx="0">
    <p:extLst>
      <p:ext uri="{19B8F6BF-5375-455C-9EA6-DF929625EA0E}">
        <p15:presenceInfo xmlns:p15="http://schemas.microsoft.com/office/powerpoint/2012/main" userId="bf43e971bf43e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3300"/>
    <a:srgbClr val="00B050"/>
    <a:srgbClr val="DBD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473" autoAdjust="0"/>
  </p:normalViewPr>
  <p:slideViewPr>
    <p:cSldViewPr>
      <p:cViewPr varScale="1">
        <p:scale>
          <a:sx n="99" d="100"/>
          <a:sy n="99" d="100"/>
        </p:scale>
        <p:origin x="672" y="7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50425-447F-4E51-BFBC-6C81C60E49EE}" type="doc">
      <dgm:prSet loTypeId="urn:microsoft.com/office/officeart/2005/8/layout/pyramid2" loCatId="pyramid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160B1531-528D-4783-9EFB-AAED1F7462CF}">
      <dgm:prSet/>
      <dgm:spPr/>
      <dgm:t>
        <a:bodyPr/>
        <a:lstStyle/>
        <a:p>
          <a:r>
            <a:rPr lang="zh-CN" b="1"/>
            <a:t>标识符重命名</a:t>
          </a:r>
          <a:endParaRPr lang="zh-CN"/>
        </a:p>
      </dgm:t>
    </dgm:pt>
    <dgm:pt modelId="{873B0049-02FD-4388-8209-E909E8FF34C8}" type="par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5FD81209-276D-4740-80A7-AF1BCF188A14}" type="sib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F449FDE3-1779-40D8-B4FD-BE3736E7AA4D}">
      <dgm:prSet/>
      <dgm:spPr/>
      <dgm:t>
        <a:bodyPr/>
        <a:lstStyle/>
        <a:p>
          <a:r>
            <a:rPr lang="zh-CN" b="1"/>
            <a:t>等价表达式</a:t>
          </a:r>
          <a:endParaRPr lang="zh-CN"/>
        </a:p>
      </dgm:t>
    </dgm:pt>
    <dgm:pt modelId="{B25A0D99-6AF7-4AE5-A6D1-AAAB44D9800B}" type="par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74104C81-999D-4A9E-A32D-6EE1FF3B5EBE}" type="sib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09E86233-7953-4281-AE4E-323CF5C422BF}">
      <dgm:prSet/>
      <dgm:spPr/>
      <dgm:t>
        <a:bodyPr/>
        <a:lstStyle/>
        <a:p>
          <a:r>
            <a:rPr lang="zh-CN" b="1"/>
            <a:t>代码重排</a:t>
          </a:r>
          <a:endParaRPr lang="zh-CN"/>
        </a:p>
      </dgm:t>
    </dgm:pt>
    <dgm:pt modelId="{5C7C1EA0-D14E-4F11-8721-FDA927ECF920}" type="par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7DBF59FC-3051-4EF3-B7D7-F3BE7E7F06D8}" type="sib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94D8BBFB-4BBC-4A6E-9B58-8E6E1516E866}">
      <dgm:prSet/>
      <dgm:spPr/>
      <dgm:t>
        <a:bodyPr/>
        <a:lstStyle/>
        <a:p>
          <a:r>
            <a:rPr lang="zh-CN" b="1"/>
            <a:t>花指令</a:t>
          </a:r>
          <a:endParaRPr lang="zh-CN"/>
        </a:p>
      </dgm:t>
    </dgm:pt>
    <dgm:pt modelId="{A3C80E60-4146-475E-B5B1-5B62D572C56F}" type="par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719FE768-ABD0-4660-80EB-C1AD0EB3F29E}" type="sib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9875CD4E-2B96-41E3-AE5F-C0E56FA060A0}">
      <dgm:prSet/>
      <dgm:spPr/>
      <dgm:t>
        <a:bodyPr/>
        <a:lstStyle/>
        <a:p>
          <a:r>
            <a:rPr lang="zh-CN" b="1"/>
            <a:t>自解密</a:t>
          </a:r>
          <a:endParaRPr lang="zh-CN"/>
        </a:p>
      </dgm:t>
    </dgm:pt>
    <dgm:pt modelId="{833FD32A-0165-49B9-8631-1FD4D6BDBA82}" type="par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D7295369-AF5C-49F6-BC02-C88EE13EFAC9}" type="sib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FA6BC58C-EB18-46DA-9450-C777A56576E6}" type="pres">
      <dgm:prSet presAssocID="{B5950425-447F-4E51-BFBC-6C81C60E49EE}" presName="compositeShape" presStyleCnt="0">
        <dgm:presLayoutVars>
          <dgm:dir/>
          <dgm:resizeHandles/>
        </dgm:presLayoutVars>
      </dgm:prSet>
      <dgm:spPr/>
    </dgm:pt>
    <dgm:pt modelId="{6A7136EB-895F-446D-ACC4-9019032BB262}" type="pres">
      <dgm:prSet presAssocID="{B5950425-447F-4E51-BFBC-6C81C60E49EE}" presName="pyramid" presStyleLbl="node1" presStyleIdx="0" presStyleCnt="1"/>
      <dgm:spPr/>
    </dgm:pt>
    <dgm:pt modelId="{9058B925-E48D-4FC8-8CB0-6DDD2A221F0F}" type="pres">
      <dgm:prSet presAssocID="{B5950425-447F-4E51-BFBC-6C81C60E49EE}" presName="theList" presStyleCnt="0"/>
      <dgm:spPr/>
    </dgm:pt>
    <dgm:pt modelId="{37466F1D-0555-4676-890F-93699FA72F21}" type="pres">
      <dgm:prSet presAssocID="{160B1531-528D-4783-9EFB-AAED1F7462CF}" presName="aNode" presStyleLbl="fgAcc1" presStyleIdx="0" presStyleCnt="5">
        <dgm:presLayoutVars>
          <dgm:bulletEnabled val="1"/>
        </dgm:presLayoutVars>
      </dgm:prSet>
      <dgm:spPr/>
    </dgm:pt>
    <dgm:pt modelId="{BD9C3A1A-4C4E-46AF-B274-18F21BC931AA}" type="pres">
      <dgm:prSet presAssocID="{160B1531-528D-4783-9EFB-AAED1F7462CF}" presName="aSpace" presStyleCnt="0"/>
      <dgm:spPr/>
    </dgm:pt>
    <dgm:pt modelId="{A1F710EC-EF90-4A2F-86BA-2F3B426AFE49}" type="pres">
      <dgm:prSet presAssocID="{F449FDE3-1779-40D8-B4FD-BE3736E7AA4D}" presName="aNode" presStyleLbl="fgAcc1" presStyleIdx="1" presStyleCnt="5">
        <dgm:presLayoutVars>
          <dgm:bulletEnabled val="1"/>
        </dgm:presLayoutVars>
      </dgm:prSet>
      <dgm:spPr/>
    </dgm:pt>
    <dgm:pt modelId="{4B4032B7-AC85-4711-8E1B-9A85547F06E8}" type="pres">
      <dgm:prSet presAssocID="{F449FDE3-1779-40D8-B4FD-BE3736E7AA4D}" presName="aSpace" presStyleCnt="0"/>
      <dgm:spPr/>
    </dgm:pt>
    <dgm:pt modelId="{205FAA67-34F5-4B9C-9060-D120B24037EA}" type="pres">
      <dgm:prSet presAssocID="{09E86233-7953-4281-AE4E-323CF5C422BF}" presName="aNode" presStyleLbl="fgAcc1" presStyleIdx="2" presStyleCnt="5">
        <dgm:presLayoutVars>
          <dgm:bulletEnabled val="1"/>
        </dgm:presLayoutVars>
      </dgm:prSet>
      <dgm:spPr/>
    </dgm:pt>
    <dgm:pt modelId="{C5926A54-AFF4-4D68-90D5-E257E655B639}" type="pres">
      <dgm:prSet presAssocID="{09E86233-7953-4281-AE4E-323CF5C422BF}" presName="aSpace" presStyleCnt="0"/>
      <dgm:spPr/>
    </dgm:pt>
    <dgm:pt modelId="{1619A9CF-0B51-47A1-827D-D41261BAC108}" type="pres">
      <dgm:prSet presAssocID="{94D8BBFB-4BBC-4A6E-9B58-8E6E1516E866}" presName="aNode" presStyleLbl="fgAcc1" presStyleIdx="3" presStyleCnt="5">
        <dgm:presLayoutVars>
          <dgm:bulletEnabled val="1"/>
        </dgm:presLayoutVars>
      </dgm:prSet>
      <dgm:spPr/>
    </dgm:pt>
    <dgm:pt modelId="{B66F33DF-D046-4487-8AEF-71AC49D00EEB}" type="pres">
      <dgm:prSet presAssocID="{94D8BBFB-4BBC-4A6E-9B58-8E6E1516E866}" presName="aSpace" presStyleCnt="0"/>
      <dgm:spPr/>
    </dgm:pt>
    <dgm:pt modelId="{98C27971-FE91-4049-B4C2-BE35DD69C739}" type="pres">
      <dgm:prSet presAssocID="{9875CD4E-2B96-41E3-AE5F-C0E56FA060A0}" presName="aNode" presStyleLbl="fgAcc1" presStyleIdx="4" presStyleCnt="5">
        <dgm:presLayoutVars>
          <dgm:bulletEnabled val="1"/>
        </dgm:presLayoutVars>
      </dgm:prSet>
      <dgm:spPr/>
    </dgm:pt>
    <dgm:pt modelId="{1DD38ED7-C67F-4B80-9764-03F9902D956D}" type="pres">
      <dgm:prSet presAssocID="{9875CD4E-2B96-41E3-AE5F-C0E56FA060A0}" presName="aSpace" presStyleCnt="0"/>
      <dgm:spPr/>
    </dgm:pt>
  </dgm:ptLst>
  <dgm:cxnLst>
    <dgm:cxn modelId="{8107D806-A998-47F2-85D5-6380E0E7250C}" type="presOf" srcId="{09E86233-7953-4281-AE4E-323CF5C422BF}" destId="{205FAA67-34F5-4B9C-9060-D120B24037EA}" srcOrd="0" destOrd="0" presId="urn:microsoft.com/office/officeart/2005/8/layout/pyramid2"/>
    <dgm:cxn modelId="{A6CD8F13-73A9-49AE-8F32-6D8C40F7E8E4}" type="presOf" srcId="{94D8BBFB-4BBC-4A6E-9B58-8E6E1516E866}" destId="{1619A9CF-0B51-47A1-827D-D41261BAC108}" srcOrd="0" destOrd="0" presId="urn:microsoft.com/office/officeart/2005/8/layout/pyramid2"/>
    <dgm:cxn modelId="{64A23020-986A-4A8D-B701-56412C34734F}" srcId="{B5950425-447F-4E51-BFBC-6C81C60E49EE}" destId="{160B1531-528D-4783-9EFB-AAED1F7462CF}" srcOrd="0" destOrd="0" parTransId="{873B0049-02FD-4388-8209-E909E8FF34C8}" sibTransId="{5FD81209-276D-4740-80A7-AF1BCF188A14}"/>
    <dgm:cxn modelId="{91BE3020-3FC1-4FB3-962E-6489877EE16D}" type="presOf" srcId="{B5950425-447F-4E51-BFBC-6C81C60E49EE}" destId="{FA6BC58C-EB18-46DA-9450-C777A56576E6}" srcOrd="0" destOrd="0" presId="urn:microsoft.com/office/officeart/2005/8/layout/pyramid2"/>
    <dgm:cxn modelId="{8B6F4C44-9359-4F85-8B6E-67686F9806E1}" srcId="{B5950425-447F-4E51-BFBC-6C81C60E49EE}" destId="{9875CD4E-2B96-41E3-AE5F-C0E56FA060A0}" srcOrd="4" destOrd="0" parTransId="{833FD32A-0165-49B9-8631-1FD4D6BDBA82}" sibTransId="{D7295369-AF5C-49F6-BC02-C88EE13EFAC9}"/>
    <dgm:cxn modelId="{A45A3F6E-456B-46BB-80EE-0F89982D6FF4}" type="presOf" srcId="{9875CD4E-2B96-41E3-AE5F-C0E56FA060A0}" destId="{98C27971-FE91-4049-B4C2-BE35DD69C739}" srcOrd="0" destOrd="0" presId="urn:microsoft.com/office/officeart/2005/8/layout/pyramid2"/>
    <dgm:cxn modelId="{9EC12972-0D07-45BC-A03C-6AA21C494766}" type="presOf" srcId="{F449FDE3-1779-40D8-B4FD-BE3736E7AA4D}" destId="{A1F710EC-EF90-4A2F-86BA-2F3B426AFE49}" srcOrd="0" destOrd="0" presId="urn:microsoft.com/office/officeart/2005/8/layout/pyramid2"/>
    <dgm:cxn modelId="{3C2A4A91-5B27-4FBD-BD65-258D30C2FD24}" srcId="{B5950425-447F-4E51-BFBC-6C81C60E49EE}" destId="{09E86233-7953-4281-AE4E-323CF5C422BF}" srcOrd="2" destOrd="0" parTransId="{5C7C1EA0-D14E-4F11-8721-FDA927ECF920}" sibTransId="{7DBF59FC-3051-4EF3-B7D7-F3BE7E7F06D8}"/>
    <dgm:cxn modelId="{8C8CA5C7-2F3B-40B5-B707-867CCAEB9C87}" srcId="{B5950425-447F-4E51-BFBC-6C81C60E49EE}" destId="{F449FDE3-1779-40D8-B4FD-BE3736E7AA4D}" srcOrd="1" destOrd="0" parTransId="{B25A0D99-6AF7-4AE5-A6D1-AAAB44D9800B}" sibTransId="{74104C81-999D-4A9E-A32D-6EE1FF3B5EBE}"/>
    <dgm:cxn modelId="{2DB49CF7-A9CC-4D52-9407-F046A38D8550}" srcId="{B5950425-447F-4E51-BFBC-6C81C60E49EE}" destId="{94D8BBFB-4BBC-4A6E-9B58-8E6E1516E866}" srcOrd="3" destOrd="0" parTransId="{A3C80E60-4146-475E-B5B1-5B62D572C56F}" sibTransId="{719FE768-ABD0-4660-80EB-C1AD0EB3F29E}"/>
    <dgm:cxn modelId="{C99836FD-DACE-4B10-83C1-013DC6B6EC74}" type="presOf" srcId="{160B1531-528D-4783-9EFB-AAED1F7462CF}" destId="{37466F1D-0555-4676-890F-93699FA72F21}" srcOrd="0" destOrd="0" presId="urn:microsoft.com/office/officeart/2005/8/layout/pyramid2"/>
    <dgm:cxn modelId="{D4C8D593-3209-4C5A-A193-B7746DF8952D}" type="presParOf" srcId="{FA6BC58C-EB18-46DA-9450-C777A56576E6}" destId="{6A7136EB-895F-446D-ACC4-9019032BB262}" srcOrd="0" destOrd="0" presId="urn:microsoft.com/office/officeart/2005/8/layout/pyramid2"/>
    <dgm:cxn modelId="{F3AC9C0F-B055-492B-B67D-4D0296780582}" type="presParOf" srcId="{FA6BC58C-EB18-46DA-9450-C777A56576E6}" destId="{9058B925-E48D-4FC8-8CB0-6DDD2A221F0F}" srcOrd="1" destOrd="0" presId="urn:microsoft.com/office/officeart/2005/8/layout/pyramid2"/>
    <dgm:cxn modelId="{3913B59D-A562-470C-9FFD-85FCC1C928F5}" type="presParOf" srcId="{9058B925-E48D-4FC8-8CB0-6DDD2A221F0F}" destId="{37466F1D-0555-4676-890F-93699FA72F21}" srcOrd="0" destOrd="0" presId="urn:microsoft.com/office/officeart/2005/8/layout/pyramid2"/>
    <dgm:cxn modelId="{F93212A1-7C0C-4D0F-B1AD-C2DA490A3F1B}" type="presParOf" srcId="{9058B925-E48D-4FC8-8CB0-6DDD2A221F0F}" destId="{BD9C3A1A-4C4E-46AF-B274-18F21BC931AA}" srcOrd="1" destOrd="0" presId="urn:microsoft.com/office/officeart/2005/8/layout/pyramid2"/>
    <dgm:cxn modelId="{75EDB9C4-3868-42DA-9F6F-E6536008B9AC}" type="presParOf" srcId="{9058B925-E48D-4FC8-8CB0-6DDD2A221F0F}" destId="{A1F710EC-EF90-4A2F-86BA-2F3B426AFE49}" srcOrd="2" destOrd="0" presId="urn:microsoft.com/office/officeart/2005/8/layout/pyramid2"/>
    <dgm:cxn modelId="{923C5F28-9D52-42D8-BB63-1242A770A5A7}" type="presParOf" srcId="{9058B925-E48D-4FC8-8CB0-6DDD2A221F0F}" destId="{4B4032B7-AC85-4711-8E1B-9A85547F06E8}" srcOrd="3" destOrd="0" presId="urn:microsoft.com/office/officeart/2005/8/layout/pyramid2"/>
    <dgm:cxn modelId="{21AF45A9-A2D8-4A0A-9EC7-978C22564DC6}" type="presParOf" srcId="{9058B925-E48D-4FC8-8CB0-6DDD2A221F0F}" destId="{205FAA67-34F5-4B9C-9060-D120B24037EA}" srcOrd="4" destOrd="0" presId="urn:microsoft.com/office/officeart/2005/8/layout/pyramid2"/>
    <dgm:cxn modelId="{BB8B773E-0C3B-4139-8E58-1B86CED14C64}" type="presParOf" srcId="{9058B925-E48D-4FC8-8CB0-6DDD2A221F0F}" destId="{C5926A54-AFF4-4D68-90D5-E257E655B639}" srcOrd="5" destOrd="0" presId="urn:microsoft.com/office/officeart/2005/8/layout/pyramid2"/>
    <dgm:cxn modelId="{7476C9C6-48A2-4611-999F-9D1A064E6C8D}" type="presParOf" srcId="{9058B925-E48D-4FC8-8CB0-6DDD2A221F0F}" destId="{1619A9CF-0B51-47A1-827D-D41261BAC108}" srcOrd="6" destOrd="0" presId="urn:microsoft.com/office/officeart/2005/8/layout/pyramid2"/>
    <dgm:cxn modelId="{3727B086-2DE7-46A6-A1B4-E4EFD7D8ADEC}" type="presParOf" srcId="{9058B925-E48D-4FC8-8CB0-6DDD2A221F0F}" destId="{B66F33DF-D046-4487-8AEF-71AC49D00EEB}" srcOrd="7" destOrd="0" presId="urn:microsoft.com/office/officeart/2005/8/layout/pyramid2"/>
    <dgm:cxn modelId="{9DEB0D9A-1902-4066-98D2-A7ABF93126CA}" type="presParOf" srcId="{9058B925-E48D-4FC8-8CB0-6DDD2A221F0F}" destId="{98C27971-FE91-4049-B4C2-BE35DD69C739}" srcOrd="8" destOrd="0" presId="urn:microsoft.com/office/officeart/2005/8/layout/pyramid2"/>
    <dgm:cxn modelId="{8712B090-31C6-420F-A44B-FAD6EBE3A9A4}" type="presParOf" srcId="{9058B925-E48D-4FC8-8CB0-6DDD2A221F0F}" destId="{1DD38ED7-C67F-4B80-9764-03F9902D956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50425-447F-4E51-BFBC-6C81C60E49EE}" type="doc">
      <dgm:prSet loTypeId="urn:microsoft.com/office/officeart/2005/8/layout/pyramid2" loCatId="pyramid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160B1531-528D-4783-9EFB-AAED1F7462CF}">
      <dgm:prSet/>
      <dgm:spPr/>
      <dgm:t>
        <a:bodyPr/>
        <a:lstStyle/>
        <a:p>
          <a:r>
            <a:rPr lang="zh-CN" b="1"/>
            <a:t>标识符重命名</a:t>
          </a:r>
          <a:endParaRPr lang="zh-CN"/>
        </a:p>
      </dgm:t>
    </dgm:pt>
    <dgm:pt modelId="{873B0049-02FD-4388-8209-E909E8FF34C8}" type="par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5FD81209-276D-4740-80A7-AF1BCF188A14}" type="sib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F449FDE3-1779-40D8-B4FD-BE3736E7AA4D}">
      <dgm:prSet/>
      <dgm:spPr/>
      <dgm:t>
        <a:bodyPr/>
        <a:lstStyle/>
        <a:p>
          <a:r>
            <a:rPr lang="zh-CN" b="1"/>
            <a:t>等价表达式</a:t>
          </a:r>
          <a:endParaRPr lang="zh-CN"/>
        </a:p>
      </dgm:t>
    </dgm:pt>
    <dgm:pt modelId="{B25A0D99-6AF7-4AE5-A6D1-AAAB44D9800B}" type="par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74104C81-999D-4A9E-A32D-6EE1FF3B5EBE}" type="sib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09E86233-7953-4281-AE4E-323CF5C422BF}">
      <dgm:prSet/>
      <dgm:spPr/>
      <dgm:t>
        <a:bodyPr/>
        <a:lstStyle/>
        <a:p>
          <a:r>
            <a:rPr lang="zh-CN" b="1"/>
            <a:t>代码重排</a:t>
          </a:r>
          <a:endParaRPr lang="zh-CN"/>
        </a:p>
      </dgm:t>
    </dgm:pt>
    <dgm:pt modelId="{5C7C1EA0-D14E-4F11-8721-FDA927ECF920}" type="par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7DBF59FC-3051-4EF3-B7D7-F3BE7E7F06D8}" type="sib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94D8BBFB-4BBC-4A6E-9B58-8E6E1516E866}">
      <dgm:prSet/>
      <dgm:spPr/>
      <dgm:t>
        <a:bodyPr/>
        <a:lstStyle/>
        <a:p>
          <a:r>
            <a:rPr lang="zh-CN" b="1"/>
            <a:t>花指令</a:t>
          </a:r>
          <a:endParaRPr lang="zh-CN"/>
        </a:p>
      </dgm:t>
    </dgm:pt>
    <dgm:pt modelId="{A3C80E60-4146-475E-B5B1-5B62D572C56F}" type="par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719FE768-ABD0-4660-80EB-C1AD0EB3F29E}" type="sib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9875CD4E-2B96-41E3-AE5F-C0E56FA060A0}">
      <dgm:prSet/>
      <dgm:spPr/>
      <dgm:t>
        <a:bodyPr/>
        <a:lstStyle/>
        <a:p>
          <a:r>
            <a:rPr lang="zh-CN" b="1"/>
            <a:t>自解密</a:t>
          </a:r>
          <a:endParaRPr lang="zh-CN"/>
        </a:p>
      </dgm:t>
    </dgm:pt>
    <dgm:pt modelId="{833FD32A-0165-49B9-8631-1FD4D6BDBA82}" type="par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D7295369-AF5C-49F6-BC02-C88EE13EFAC9}" type="sib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FA6BC58C-EB18-46DA-9450-C777A56576E6}" type="pres">
      <dgm:prSet presAssocID="{B5950425-447F-4E51-BFBC-6C81C60E49EE}" presName="compositeShape" presStyleCnt="0">
        <dgm:presLayoutVars>
          <dgm:dir/>
          <dgm:resizeHandles/>
        </dgm:presLayoutVars>
      </dgm:prSet>
      <dgm:spPr/>
    </dgm:pt>
    <dgm:pt modelId="{6A7136EB-895F-446D-ACC4-9019032BB262}" type="pres">
      <dgm:prSet presAssocID="{B5950425-447F-4E51-BFBC-6C81C60E49EE}" presName="pyramid" presStyleLbl="node1" presStyleIdx="0" presStyleCnt="1"/>
      <dgm:spPr/>
    </dgm:pt>
    <dgm:pt modelId="{9058B925-E48D-4FC8-8CB0-6DDD2A221F0F}" type="pres">
      <dgm:prSet presAssocID="{B5950425-447F-4E51-BFBC-6C81C60E49EE}" presName="theList" presStyleCnt="0"/>
      <dgm:spPr/>
    </dgm:pt>
    <dgm:pt modelId="{37466F1D-0555-4676-890F-93699FA72F21}" type="pres">
      <dgm:prSet presAssocID="{160B1531-528D-4783-9EFB-AAED1F7462CF}" presName="aNode" presStyleLbl="fgAcc1" presStyleIdx="0" presStyleCnt="5">
        <dgm:presLayoutVars>
          <dgm:bulletEnabled val="1"/>
        </dgm:presLayoutVars>
      </dgm:prSet>
      <dgm:spPr/>
    </dgm:pt>
    <dgm:pt modelId="{BD9C3A1A-4C4E-46AF-B274-18F21BC931AA}" type="pres">
      <dgm:prSet presAssocID="{160B1531-528D-4783-9EFB-AAED1F7462CF}" presName="aSpace" presStyleCnt="0"/>
      <dgm:spPr/>
    </dgm:pt>
    <dgm:pt modelId="{A1F710EC-EF90-4A2F-86BA-2F3B426AFE49}" type="pres">
      <dgm:prSet presAssocID="{F449FDE3-1779-40D8-B4FD-BE3736E7AA4D}" presName="aNode" presStyleLbl="fgAcc1" presStyleIdx="1" presStyleCnt="5">
        <dgm:presLayoutVars>
          <dgm:bulletEnabled val="1"/>
        </dgm:presLayoutVars>
      </dgm:prSet>
      <dgm:spPr/>
    </dgm:pt>
    <dgm:pt modelId="{4B4032B7-AC85-4711-8E1B-9A85547F06E8}" type="pres">
      <dgm:prSet presAssocID="{F449FDE3-1779-40D8-B4FD-BE3736E7AA4D}" presName="aSpace" presStyleCnt="0"/>
      <dgm:spPr/>
    </dgm:pt>
    <dgm:pt modelId="{205FAA67-34F5-4B9C-9060-D120B24037EA}" type="pres">
      <dgm:prSet presAssocID="{09E86233-7953-4281-AE4E-323CF5C422BF}" presName="aNode" presStyleLbl="fgAcc1" presStyleIdx="2" presStyleCnt="5">
        <dgm:presLayoutVars>
          <dgm:bulletEnabled val="1"/>
        </dgm:presLayoutVars>
      </dgm:prSet>
      <dgm:spPr/>
    </dgm:pt>
    <dgm:pt modelId="{C5926A54-AFF4-4D68-90D5-E257E655B639}" type="pres">
      <dgm:prSet presAssocID="{09E86233-7953-4281-AE4E-323CF5C422BF}" presName="aSpace" presStyleCnt="0"/>
      <dgm:spPr/>
    </dgm:pt>
    <dgm:pt modelId="{1619A9CF-0B51-47A1-827D-D41261BAC108}" type="pres">
      <dgm:prSet presAssocID="{94D8BBFB-4BBC-4A6E-9B58-8E6E1516E866}" presName="aNode" presStyleLbl="fgAcc1" presStyleIdx="3" presStyleCnt="5">
        <dgm:presLayoutVars>
          <dgm:bulletEnabled val="1"/>
        </dgm:presLayoutVars>
      </dgm:prSet>
      <dgm:spPr/>
    </dgm:pt>
    <dgm:pt modelId="{B66F33DF-D046-4487-8AEF-71AC49D00EEB}" type="pres">
      <dgm:prSet presAssocID="{94D8BBFB-4BBC-4A6E-9B58-8E6E1516E866}" presName="aSpace" presStyleCnt="0"/>
      <dgm:spPr/>
    </dgm:pt>
    <dgm:pt modelId="{98C27971-FE91-4049-B4C2-BE35DD69C739}" type="pres">
      <dgm:prSet presAssocID="{9875CD4E-2B96-41E3-AE5F-C0E56FA060A0}" presName="aNode" presStyleLbl="fgAcc1" presStyleIdx="4" presStyleCnt="5">
        <dgm:presLayoutVars>
          <dgm:bulletEnabled val="1"/>
        </dgm:presLayoutVars>
      </dgm:prSet>
      <dgm:spPr/>
    </dgm:pt>
    <dgm:pt modelId="{1DD38ED7-C67F-4B80-9764-03F9902D956D}" type="pres">
      <dgm:prSet presAssocID="{9875CD4E-2B96-41E3-AE5F-C0E56FA060A0}" presName="aSpace" presStyleCnt="0"/>
      <dgm:spPr/>
    </dgm:pt>
  </dgm:ptLst>
  <dgm:cxnLst>
    <dgm:cxn modelId="{8107D806-A998-47F2-85D5-6380E0E7250C}" type="presOf" srcId="{09E86233-7953-4281-AE4E-323CF5C422BF}" destId="{205FAA67-34F5-4B9C-9060-D120B24037EA}" srcOrd="0" destOrd="0" presId="urn:microsoft.com/office/officeart/2005/8/layout/pyramid2"/>
    <dgm:cxn modelId="{A6CD8F13-73A9-49AE-8F32-6D8C40F7E8E4}" type="presOf" srcId="{94D8BBFB-4BBC-4A6E-9B58-8E6E1516E866}" destId="{1619A9CF-0B51-47A1-827D-D41261BAC108}" srcOrd="0" destOrd="0" presId="urn:microsoft.com/office/officeart/2005/8/layout/pyramid2"/>
    <dgm:cxn modelId="{64A23020-986A-4A8D-B701-56412C34734F}" srcId="{B5950425-447F-4E51-BFBC-6C81C60E49EE}" destId="{160B1531-528D-4783-9EFB-AAED1F7462CF}" srcOrd="0" destOrd="0" parTransId="{873B0049-02FD-4388-8209-E909E8FF34C8}" sibTransId="{5FD81209-276D-4740-80A7-AF1BCF188A14}"/>
    <dgm:cxn modelId="{91BE3020-3FC1-4FB3-962E-6489877EE16D}" type="presOf" srcId="{B5950425-447F-4E51-BFBC-6C81C60E49EE}" destId="{FA6BC58C-EB18-46DA-9450-C777A56576E6}" srcOrd="0" destOrd="0" presId="urn:microsoft.com/office/officeart/2005/8/layout/pyramid2"/>
    <dgm:cxn modelId="{8B6F4C44-9359-4F85-8B6E-67686F9806E1}" srcId="{B5950425-447F-4E51-BFBC-6C81C60E49EE}" destId="{9875CD4E-2B96-41E3-AE5F-C0E56FA060A0}" srcOrd="4" destOrd="0" parTransId="{833FD32A-0165-49B9-8631-1FD4D6BDBA82}" sibTransId="{D7295369-AF5C-49F6-BC02-C88EE13EFAC9}"/>
    <dgm:cxn modelId="{A45A3F6E-456B-46BB-80EE-0F89982D6FF4}" type="presOf" srcId="{9875CD4E-2B96-41E3-AE5F-C0E56FA060A0}" destId="{98C27971-FE91-4049-B4C2-BE35DD69C739}" srcOrd="0" destOrd="0" presId="urn:microsoft.com/office/officeart/2005/8/layout/pyramid2"/>
    <dgm:cxn modelId="{9EC12972-0D07-45BC-A03C-6AA21C494766}" type="presOf" srcId="{F449FDE3-1779-40D8-B4FD-BE3736E7AA4D}" destId="{A1F710EC-EF90-4A2F-86BA-2F3B426AFE49}" srcOrd="0" destOrd="0" presId="urn:microsoft.com/office/officeart/2005/8/layout/pyramid2"/>
    <dgm:cxn modelId="{3C2A4A91-5B27-4FBD-BD65-258D30C2FD24}" srcId="{B5950425-447F-4E51-BFBC-6C81C60E49EE}" destId="{09E86233-7953-4281-AE4E-323CF5C422BF}" srcOrd="2" destOrd="0" parTransId="{5C7C1EA0-D14E-4F11-8721-FDA927ECF920}" sibTransId="{7DBF59FC-3051-4EF3-B7D7-F3BE7E7F06D8}"/>
    <dgm:cxn modelId="{8C8CA5C7-2F3B-40B5-B707-867CCAEB9C87}" srcId="{B5950425-447F-4E51-BFBC-6C81C60E49EE}" destId="{F449FDE3-1779-40D8-B4FD-BE3736E7AA4D}" srcOrd="1" destOrd="0" parTransId="{B25A0D99-6AF7-4AE5-A6D1-AAAB44D9800B}" sibTransId="{74104C81-999D-4A9E-A32D-6EE1FF3B5EBE}"/>
    <dgm:cxn modelId="{2DB49CF7-A9CC-4D52-9407-F046A38D8550}" srcId="{B5950425-447F-4E51-BFBC-6C81C60E49EE}" destId="{94D8BBFB-4BBC-4A6E-9B58-8E6E1516E866}" srcOrd="3" destOrd="0" parTransId="{A3C80E60-4146-475E-B5B1-5B62D572C56F}" sibTransId="{719FE768-ABD0-4660-80EB-C1AD0EB3F29E}"/>
    <dgm:cxn modelId="{C99836FD-DACE-4B10-83C1-013DC6B6EC74}" type="presOf" srcId="{160B1531-528D-4783-9EFB-AAED1F7462CF}" destId="{37466F1D-0555-4676-890F-93699FA72F21}" srcOrd="0" destOrd="0" presId="urn:microsoft.com/office/officeart/2005/8/layout/pyramid2"/>
    <dgm:cxn modelId="{D4C8D593-3209-4C5A-A193-B7746DF8952D}" type="presParOf" srcId="{FA6BC58C-EB18-46DA-9450-C777A56576E6}" destId="{6A7136EB-895F-446D-ACC4-9019032BB262}" srcOrd="0" destOrd="0" presId="urn:microsoft.com/office/officeart/2005/8/layout/pyramid2"/>
    <dgm:cxn modelId="{F3AC9C0F-B055-492B-B67D-4D0296780582}" type="presParOf" srcId="{FA6BC58C-EB18-46DA-9450-C777A56576E6}" destId="{9058B925-E48D-4FC8-8CB0-6DDD2A221F0F}" srcOrd="1" destOrd="0" presId="urn:microsoft.com/office/officeart/2005/8/layout/pyramid2"/>
    <dgm:cxn modelId="{3913B59D-A562-470C-9FFD-85FCC1C928F5}" type="presParOf" srcId="{9058B925-E48D-4FC8-8CB0-6DDD2A221F0F}" destId="{37466F1D-0555-4676-890F-93699FA72F21}" srcOrd="0" destOrd="0" presId="urn:microsoft.com/office/officeart/2005/8/layout/pyramid2"/>
    <dgm:cxn modelId="{F93212A1-7C0C-4D0F-B1AD-C2DA490A3F1B}" type="presParOf" srcId="{9058B925-E48D-4FC8-8CB0-6DDD2A221F0F}" destId="{BD9C3A1A-4C4E-46AF-B274-18F21BC931AA}" srcOrd="1" destOrd="0" presId="urn:microsoft.com/office/officeart/2005/8/layout/pyramid2"/>
    <dgm:cxn modelId="{75EDB9C4-3868-42DA-9F6F-E6536008B9AC}" type="presParOf" srcId="{9058B925-E48D-4FC8-8CB0-6DDD2A221F0F}" destId="{A1F710EC-EF90-4A2F-86BA-2F3B426AFE49}" srcOrd="2" destOrd="0" presId="urn:microsoft.com/office/officeart/2005/8/layout/pyramid2"/>
    <dgm:cxn modelId="{923C5F28-9D52-42D8-BB63-1242A770A5A7}" type="presParOf" srcId="{9058B925-E48D-4FC8-8CB0-6DDD2A221F0F}" destId="{4B4032B7-AC85-4711-8E1B-9A85547F06E8}" srcOrd="3" destOrd="0" presId="urn:microsoft.com/office/officeart/2005/8/layout/pyramid2"/>
    <dgm:cxn modelId="{21AF45A9-A2D8-4A0A-9EC7-978C22564DC6}" type="presParOf" srcId="{9058B925-E48D-4FC8-8CB0-6DDD2A221F0F}" destId="{205FAA67-34F5-4B9C-9060-D120B24037EA}" srcOrd="4" destOrd="0" presId="urn:microsoft.com/office/officeart/2005/8/layout/pyramid2"/>
    <dgm:cxn modelId="{BB8B773E-0C3B-4139-8E58-1B86CED14C64}" type="presParOf" srcId="{9058B925-E48D-4FC8-8CB0-6DDD2A221F0F}" destId="{C5926A54-AFF4-4D68-90D5-E257E655B639}" srcOrd="5" destOrd="0" presId="urn:microsoft.com/office/officeart/2005/8/layout/pyramid2"/>
    <dgm:cxn modelId="{7476C9C6-48A2-4611-999F-9D1A064E6C8D}" type="presParOf" srcId="{9058B925-E48D-4FC8-8CB0-6DDD2A221F0F}" destId="{1619A9CF-0B51-47A1-827D-D41261BAC108}" srcOrd="6" destOrd="0" presId="urn:microsoft.com/office/officeart/2005/8/layout/pyramid2"/>
    <dgm:cxn modelId="{3727B086-2DE7-46A6-A1B4-E4EFD7D8ADEC}" type="presParOf" srcId="{9058B925-E48D-4FC8-8CB0-6DDD2A221F0F}" destId="{B66F33DF-D046-4487-8AEF-71AC49D00EEB}" srcOrd="7" destOrd="0" presId="urn:microsoft.com/office/officeart/2005/8/layout/pyramid2"/>
    <dgm:cxn modelId="{9DEB0D9A-1902-4066-98D2-A7ABF93126CA}" type="presParOf" srcId="{9058B925-E48D-4FC8-8CB0-6DDD2A221F0F}" destId="{98C27971-FE91-4049-B4C2-BE35DD69C739}" srcOrd="8" destOrd="0" presId="urn:microsoft.com/office/officeart/2005/8/layout/pyramid2"/>
    <dgm:cxn modelId="{8712B090-31C6-420F-A44B-FAD6EBE3A9A4}" type="presParOf" srcId="{9058B925-E48D-4FC8-8CB0-6DDD2A221F0F}" destId="{1DD38ED7-C67F-4B80-9764-03F9902D956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950425-447F-4E51-BFBC-6C81C60E49EE}" type="doc">
      <dgm:prSet loTypeId="urn:microsoft.com/office/officeart/2005/8/layout/pyramid2" loCatId="pyramid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160B1531-528D-4783-9EFB-AAED1F7462CF}">
      <dgm:prSet/>
      <dgm:spPr/>
      <dgm:t>
        <a:bodyPr/>
        <a:lstStyle/>
        <a:p>
          <a:r>
            <a:rPr lang="zh-CN" b="1"/>
            <a:t>标识符重命名</a:t>
          </a:r>
          <a:endParaRPr lang="zh-CN"/>
        </a:p>
      </dgm:t>
    </dgm:pt>
    <dgm:pt modelId="{873B0049-02FD-4388-8209-E909E8FF34C8}" type="par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5FD81209-276D-4740-80A7-AF1BCF188A14}" type="sib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F449FDE3-1779-40D8-B4FD-BE3736E7AA4D}">
      <dgm:prSet/>
      <dgm:spPr/>
      <dgm:t>
        <a:bodyPr/>
        <a:lstStyle/>
        <a:p>
          <a:r>
            <a:rPr lang="zh-CN" b="1"/>
            <a:t>等价表达式</a:t>
          </a:r>
          <a:endParaRPr lang="zh-CN"/>
        </a:p>
      </dgm:t>
    </dgm:pt>
    <dgm:pt modelId="{B25A0D99-6AF7-4AE5-A6D1-AAAB44D9800B}" type="par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74104C81-999D-4A9E-A32D-6EE1FF3B5EBE}" type="sib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09E86233-7953-4281-AE4E-323CF5C422BF}">
      <dgm:prSet/>
      <dgm:spPr/>
      <dgm:t>
        <a:bodyPr/>
        <a:lstStyle/>
        <a:p>
          <a:r>
            <a:rPr lang="zh-CN" b="1"/>
            <a:t>代码重排</a:t>
          </a:r>
          <a:endParaRPr lang="zh-CN"/>
        </a:p>
      </dgm:t>
    </dgm:pt>
    <dgm:pt modelId="{5C7C1EA0-D14E-4F11-8721-FDA927ECF920}" type="par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7DBF59FC-3051-4EF3-B7D7-F3BE7E7F06D8}" type="sib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94D8BBFB-4BBC-4A6E-9B58-8E6E1516E866}">
      <dgm:prSet/>
      <dgm:spPr/>
      <dgm:t>
        <a:bodyPr/>
        <a:lstStyle/>
        <a:p>
          <a:r>
            <a:rPr lang="zh-CN" b="1"/>
            <a:t>花指令</a:t>
          </a:r>
          <a:endParaRPr lang="zh-CN"/>
        </a:p>
      </dgm:t>
    </dgm:pt>
    <dgm:pt modelId="{A3C80E60-4146-475E-B5B1-5B62D572C56F}" type="par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719FE768-ABD0-4660-80EB-C1AD0EB3F29E}" type="sib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9875CD4E-2B96-41E3-AE5F-C0E56FA060A0}">
      <dgm:prSet/>
      <dgm:spPr/>
      <dgm:t>
        <a:bodyPr/>
        <a:lstStyle/>
        <a:p>
          <a:r>
            <a:rPr lang="zh-CN" b="1"/>
            <a:t>自解密</a:t>
          </a:r>
          <a:endParaRPr lang="zh-CN"/>
        </a:p>
      </dgm:t>
    </dgm:pt>
    <dgm:pt modelId="{833FD32A-0165-49B9-8631-1FD4D6BDBA82}" type="par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D7295369-AF5C-49F6-BC02-C88EE13EFAC9}" type="sib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FA6BC58C-EB18-46DA-9450-C777A56576E6}" type="pres">
      <dgm:prSet presAssocID="{B5950425-447F-4E51-BFBC-6C81C60E49EE}" presName="compositeShape" presStyleCnt="0">
        <dgm:presLayoutVars>
          <dgm:dir/>
          <dgm:resizeHandles/>
        </dgm:presLayoutVars>
      </dgm:prSet>
      <dgm:spPr/>
    </dgm:pt>
    <dgm:pt modelId="{6A7136EB-895F-446D-ACC4-9019032BB262}" type="pres">
      <dgm:prSet presAssocID="{B5950425-447F-4E51-BFBC-6C81C60E49EE}" presName="pyramid" presStyleLbl="node1" presStyleIdx="0" presStyleCnt="1"/>
      <dgm:spPr/>
    </dgm:pt>
    <dgm:pt modelId="{9058B925-E48D-4FC8-8CB0-6DDD2A221F0F}" type="pres">
      <dgm:prSet presAssocID="{B5950425-447F-4E51-BFBC-6C81C60E49EE}" presName="theList" presStyleCnt="0"/>
      <dgm:spPr/>
    </dgm:pt>
    <dgm:pt modelId="{37466F1D-0555-4676-890F-93699FA72F21}" type="pres">
      <dgm:prSet presAssocID="{160B1531-528D-4783-9EFB-AAED1F7462CF}" presName="aNode" presStyleLbl="fgAcc1" presStyleIdx="0" presStyleCnt="5">
        <dgm:presLayoutVars>
          <dgm:bulletEnabled val="1"/>
        </dgm:presLayoutVars>
      </dgm:prSet>
      <dgm:spPr/>
    </dgm:pt>
    <dgm:pt modelId="{BD9C3A1A-4C4E-46AF-B274-18F21BC931AA}" type="pres">
      <dgm:prSet presAssocID="{160B1531-528D-4783-9EFB-AAED1F7462CF}" presName="aSpace" presStyleCnt="0"/>
      <dgm:spPr/>
    </dgm:pt>
    <dgm:pt modelId="{A1F710EC-EF90-4A2F-86BA-2F3B426AFE49}" type="pres">
      <dgm:prSet presAssocID="{F449FDE3-1779-40D8-B4FD-BE3736E7AA4D}" presName="aNode" presStyleLbl="fgAcc1" presStyleIdx="1" presStyleCnt="5">
        <dgm:presLayoutVars>
          <dgm:bulletEnabled val="1"/>
        </dgm:presLayoutVars>
      </dgm:prSet>
      <dgm:spPr/>
    </dgm:pt>
    <dgm:pt modelId="{4B4032B7-AC85-4711-8E1B-9A85547F06E8}" type="pres">
      <dgm:prSet presAssocID="{F449FDE3-1779-40D8-B4FD-BE3736E7AA4D}" presName="aSpace" presStyleCnt="0"/>
      <dgm:spPr/>
    </dgm:pt>
    <dgm:pt modelId="{205FAA67-34F5-4B9C-9060-D120B24037EA}" type="pres">
      <dgm:prSet presAssocID="{09E86233-7953-4281-AE4E-323CF5C422BF}" presName="aNode" presStyleLbl="fgAcc1" presStyleIdx="2" presStyleCnt="5">
        <dgm:presLayoutVars>
          <dgm:bulletEnabled val="1"/>
        </dgm:presLayoutVars>
      </dgm:prSet>
      <dgm:spPr/>
    </dgm:pt>
    <dgm:pt modelId="{C5926A54-AFF4-4D68-90D5-E257E655B639}" type="pres">
      <dgm:prSet presAssocID="{09E86233-7953-4281-AE4E-323CF5C422BF}" presName="aSpace" presStyleCnt="0"/>
      <dgm:spPr/>
    </dgm:pt>
    <dgm:pt modelId="{1619A9CF-0B51-47A1-827D-D41261BAC108}" type="pres">
      <dgm:prSet presAssocID="{94D8BBFB-4BBC-4A6E-9B58-8E6E1516E866}" presName="aNode" presStyleLbl="fgAcc1" presStyleIdx="3" presStyleCnt="5">
        <dgm:presLayoutVars>
          <dgm:bulletEnabled val="1"/>
        </dgm:presLayoutVars>
      </dgm:prSet>
      <dgm:spPr/>
    </dgm:pt>
    <dgm:pt modelId="{B66F33DF-D046-4487-8AEF-71AC49D00EEB}" type="pres">
      <dgm:prSet presAssocID="{94D8BBFB-4BBC-4A6E-9B58-8E6E1516E866}" presName="aSpace" presStyleCnt="0"/>
      <dgm:spPr/>
    </dgm:pt>
    <dgm:pt modelId="{98C27971-FE91-4049-B4C2-BE35DD69C739}" type="pres">
      <dgm:prSet presAssocID="{9875CD4E-2B96-41E3-AE5F-C0E56FA060A0}" presName="aNode" presStyleLbl="fgAcc1" presStyleIdx="4" presStyleCnt="5">
        <dgm:presLayoutVars>
          <dgm:bulletEnabled val="1"/>
        </dgm:presLayoutVars>
      </dgm:prSet>
      <dgm:spPr/>
    </dgm:pt>
    <dgm:pt modelId="{1DD38ED7-C67F-4B80-9764-03F9902D956D}" type="pres">
      <dgm:prSet presAssocID="{9875CD4E-2B96-41E3-AE5F-C0E56FA060A0}" presName="aSpace" presStyleCnt="0"/>
      <dgm:spPr/>
    </dgm:pt>
  </dgm:ptLst>
  <dgm:cxnLst>
    <dgm:cxn modelId="{8107D806-A998-47F2-85D5-6380E0E7250C}" type="presOf" srcId="{09E86233-7953-4281-AE4E-323CF5C422BF}" destId="{205FAA67-34F5-4B9C-9060-D120B24037EA}" srcOrd="0" destOrd="0" presId="urn:microsoft.com/office/officeart/2005/8/layout/pyramid2"/>
    <dgm:cxn modelId="{A6CD8F13-73A9-49AE-8F32-6D8C40F7E8E4}" type="presOf" srcId="{94D8BBFB-4BBC-4A6E-9B58-8E6E1516E866}" destId="{1619A9CF-0B51-47A1-827D-D41261BAC108}" srcOrd="0" destOrd="0" presId="urn:microsoft.com/office/officeart/2005/8/layout/pyramid2"/>
    <dgm:cxn modelId="{64A23020-986A-4A8D-B701-56412C34734F}" srcId="{B5950425-447F-4E51-BFBC-6C81C60E49EE}" destId="{160B1531-528D-4783-9EFB-AAED1F7462CF}" srcOrd="0" destOrd="0" parTransId="{873B0049-02FD-4388-8209-E909E8FF34C8}" sibTransId="{5FD81209-276D-4740-80A7-AF1BCF188A14}"/>
    <dgm:cxn modelId="{91BE3020-3FC1-4FB3-962E-6489877EE16D}" type="presOf" srcId="{B5950425-447F-4E51-BFBC-6C81C60E49EE}" destId="{FA6BC58C-EB18-46DA-9450-C777A56576E6}" srcOrd="0" destOrd="0" presId="urn:microsoft.com/office/officeart/2005/8/layout/pyramid2"/>
    <dgm:cxn modelId="{8B6F4C44-9359-4F85-8B6E-67686F9806E1}" srcId="{B5950425-447F-4E51-BFBC-6C81C60E49EE}" destId="{9875CD4E-2B96-41E3-AE5F-C0E56FA060A0}" srcOrd="4" destOrd="0" parTransId="{833FD32A-0165-49B9-8631-1FD4D6BDBA82}" sibTransId="{D7295369-AF5C-49F6-BC02-C88EE13EFAC9}"/>
    <dgm:cxn modelId="{A45A3F6E-456B-46BB-80EE-0F89982D6FF4}" type="presOf" srcId="{9875CD4E-2B96-41E3-AE5F-C0E56FA060A0}" destId="{98C27971-FE91-4049-B4C2-BE35DD69C739}" srcOrd="0" destOrd="0" presId="urn:microsoft.com/office/officeart/2005/8/layout/pyramid2"/>
    <dgm:cxn modelId="{9EC12972-0D07-45BC-A03C-6AA21C494766}" type="presOf" srcId="{F449FDE3-1779-40D8-B4FD-BE3736E7AA4D}" destId="{A1F710EC-EF90-4A2F-86BA-2F3B426AFE49}" srcOrd="0" destOrd="0" presId="urn:microsoft.com/office/officeart/2005/8/layout/pyramid2"/>
    <dgm:cxn modelId="{3C2A4A91-5B27-4FBD-BD65-258D30C2FD24}" srcId="{B5950425-447F-4E51-BFBC-6C81C60E49EE}" destId="{09E86233-7953-4281-AE4E-323CF5C422BF}" srcOrd="2" destOrd="0" parTransId="{5C7C1EA0-D14E-4F11-8721-FDA927ECF920}" sibTransId="{7DBF59FC-3051-4EF3-B7D7-F3BE7E7F06D8}"/>
    <dgm:cxn modelId="{8C8CA5C7-2F3B-40B5-B707-867CCAEB9C87}" srcId="{B5950425-447F-4E51-BFBC-6C81C60E49EE}" destId="{F449FDE3-1779-40D8-B4FD-BE3736E7AA4D}" srcOrd="1" destOrd="0" parTransId="{B25A0D99-6AF7-4AE5-A6D1-AAAB44D9800B}" sibTransId="{74104C81-999D-4A9E-A32D-6EE1FF3B5EBE}"/>
    <dgm:cxn modelId="{2DB49CF7-A9CC-4D52-9407-F046A38D8550}" srcId="{B5950425-447F-4E51-BFBC-6C81C60E49EE}" destId="{94D8BBFB-4BBC-4A6E-9B58-8E6E1516E866}" srcOrd="3" destOrd="0" parTransId="{A3C80E60-4146-475E-B5B1-5B62D572C56F}" sibTransId="{719FE768-ABD0-4660-80EB-C1AD0EB3F29E}"/>
    <dgm:cxn modelId="{C99836FD-DACE-4B10-83C1-013DC6B6EC74}" type="presOf" srcId="{160B1531-528D-4783-9EFB-AAED1F7462CF}" destId="{37466F1D-0555-4676-890F-93699FA72F21}" srcOrd="0" destOrd="0" presId="urn:microsoft.com/office/officeart/2005/8/layout/pyramid2"/>
    <dgm:cxn modelId="{D4C8D593-3209-4C5A-A193-B7746DF8952D}" type="presParOf" srcId="{FA6BC58C-EB18-46DA-9450-C777A56576E6}" destId="{6A7136EB-895F-446D-ACC4-9019032BB262}" srcOrd="0" destOrd="0" presId="urn:microsoft.com/office/officeart/2005/8/layout/pyramid2"/>
    <dgm:cxn modelId="{F3AC9C0F-B055-492B-B67D-4D0296780582}" type="presParOf" srcId="{FA6BC58C-EB18-46DA-9450-C777A56576E6}" destId="{9058B925-E48D-4FC8-8CB0-6DDD2A221F0F}" srcOrd="1" destOrd="0" presId="urn:microsoft.com/office/officeart/2005/8/layout/pyramid2"/>
    <dgm:cxn modelId="{3913B59D-A562-470C-9FFD-85FCC1C928F5}" type="presParOf" srcId="{9058B925-E48D-4FC8-8CB0-6DDD2A221F0F}" destId="{37466F1D-0555-4676-890F-93699FA72F21}" srcOrd="0" destOrd="0" presId="urn:microsoft.com/office/officeart/2005/8/layout/pyramid2"/>
    <dgm:cxn modelId="{F93212A1-7C0C-4D0F-B1AD-C2DA490A3F1B}" type="presParOf" srcId="{9058B925-E48D-4FC8-8CB0-6DDD2A221F0F}" destId="{BD9C3A1A-4C4E-46AF-B274-18F21BC931AA}" srcOrd="1" destOrd="0" presId="urn:microsoft.com/office/officeart/2005/8/layout/pyramid2"/>
    <dgm:cxn modelId="{75EDB9C4-3868-42DA-9F6F-E6536008B9AC}" type="presParOf" srcId="{9058B925-E48D-4FC8-8CB0-6DDD2A221F0F}" destId="{A1F710EC-EF90-4A2F-86BA-2F3B426AFE49}" srcOrd="2" destOrd="0" presId="urn:microsoft.com/office/officeart/2005/8/layout/pyramid2"/>
    <dgm:cxn modelId="{923C5F28-9D52-42D8-BB63-1242A770A5A7}" type="presParOf" srcId="{9058B925-E48D-4FC8-8CB0-6DDD2A221F0F}" destId="{4B4032B7-AC85-4711-8E1B-9A85547F06E8}" srcOrd="3" destOrd="0" presId="urn:microsoft.com/office/officeart/2005/8/layout/pyramid2"/>
    <dgm:cxn modelId="{21AF45A9-A2D8-4A0A-9EC7-978C22564DC6}" type="presParOf" srcId="{9058B925-E48D-4FC8-8CB0-6DDD2A221F0F}" destId="{205FAA67-34F5-4B9C-9060-D120B24037EA}" srcOrd="4" destOrd="0" presId="urn:microsoft.com/office/officeart/2005/8/layout/pyramid2"/>
    <dgm:cxn modelId="{BB8B773E-0C3B-4139-8E58-1B86CED14C64}" type="presParOf" srcId="{9058B925-E48D-4FC8-8CB0-6DDD2A221F0F}" destId="{C5926A54-AFF4-4D68-90D5-E257E655B639}" srcOrd="5" destOrd="0" presId="urn:microsoft.com/office/officeart/2005/8/layout/pyramid2"/>
    <dgm:cxn modelId="{7476C9C6-48A2-4611-999F-9D1A064E6C8D}" type="presParOf" srcId="{9058B925-E48D-4FC8-8CB0-6DDD2A221F0F}" destId="{1619A9CF-0B51-47A1-827D-D41261BAC108}" srcOrd="6" destOrd="0" presId="urn:microsoft.com/office/officeart/2005/8/layout/pyramid2"/>
    <dgm:cxn modelId="{3727B086-2DE7-46A6-A1B4-E4EFD7D8ADEC}" type="presParOf" srcId="{9058B925-E48D-4FC8-8CB0-6DDD2A221F0F}" destId="{B66F33DF-D046-4487-8AEF-71AC49D00EEB}" srcOrd="7" destOrd="0" presId="urn:microsoft.com/office/officeart/2005/8/layout/pyramid2"/>
    <dgm:cxn modelId="{9DEB0D9A-1902-4066-98D2-A7ABF93126CA}" type="presParOf" srcId="{9058B925-E48D-4FC8-8CB0-6DDD2A221F0F}" destId="{98C27971-FE91-4049-B4C2-BE35DD69C739}" srcOrd="8" destOrd="0" presId="urn:microsoft.com/office/officeart/2005/8/layout/pyramid2"/>
    <dgm:cxn modelId="{8712B090-31C6-420F-A44B-FAD6EBE3A9A4}" type="presParOf" srcId="{9058B925-E48D-4FC8-8CB0-6DDD2A221F0F}" destId="{1DD38ED7-C67F-4B80-9764-03F9902D956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950425-447F-4E51-BFBC-6C81C60E49EE}" type="doc">
      <dgm:prSet loTypeId="urn:microsoft.com/office/officeart/2005/8/layout/pyramid2" loCatId="pyramid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160B1531-528D-4783-9EFB-AAED1F7462CF}">
      <dgm:prSet/>
      <dgm:spPr/>
      <dgm:t>
        <a:bodyPr/>
        <a:lstStyle/>
        <a:p>
          <a:r>
            <a:rPr lang="zh-CN" b="1"/>
            <a:t>标识符重命名</a:t>
          </a:r>
          <a:endParaRPr lang="zh-CN"/>
        </a:p>
      </dgm:t>
    </dgm:pt>
    <dgm:pt modelId="{873B0049-02FD-4388-8209-E909E8FF34C8}" type="par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5FD81209-276D-4740-80A7-AF1BCF188A14}" type="sib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F449FDE3-1779-40D8-B4FD-BE3736E7AA4D}">
      <dgm:prSet/>
      <dgm:spPr/>
      <dgm:t>
        <a:bodyPr/>
        <a:lstStyle/>
        <a:p>
          <a:r>
            <a:rPr lang="zh-CN" b="1"/>
            <a:t>等价表达式</a:t>
          </a:r>
          <a:endParaRPr lang="zh-CN"/>
        </a:p>
      </dgm:t>
    </dgm:pt>
    <dgm:pt modelId="{B25A0D99-6AF7-4AE5-A6D1-AAAB44D9800B}" type="par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74104C81-999D-4A9E-A32D-6EE1FF3B5EBE}" type="sib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09E86233-7953-4281-AE4E-323CF5C422BF}">
      <dgm:prSet/>
      <dgm:spPr/>
      <dgm:t>
        <a:bodyPr/>
        <a:lstStyle/>
        <a:p>
          <a:r>
            <a:rPr lang="zh-CN" b="1"/>
            <a:t>代码重排</a:t>
          </a:r>
          <a:endParaRPr lang="zh-CN"/>
        </a:p>
      </dgm:t>
    </dgm:pt>
    <dgm:pt modelId="{5C7C1EA0-D14E-4F11-8721-FDA927ECF920}" type="par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7DBF59FC-3051-4EF3-B7D7-F3BE7E7F06D8}" type="sib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94D8BBFB-4BBC-4A6E-9B58-8E6E1516E866}">
      <dgm:prSet/>
      <dgm:spPr/>
      <dgm:t>
        <a:bodyPr/>
        <a:lstStyle/>
        <a:p>
          <a:r>
            <a:rPr lang="zh-CN" b="1"/>
            <a:t>花指令</a:t>
          </a:r>
          <a:endParaRPr lang="zh-CN"/>
        </a:p>
      </dgm:t>
    </dgm:pt>
    <dgm:pt modelId="{A3C80E60-4146-475E-B5B1-5B62D572C56F}" type="par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719FE768-ABD0-4660-80EB-C1AD0EB3F29E}" type="sib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9875CD4E-2B96-41E3-AE5F-C0E56FA060A0}">
      <dgm:prSet/>
      <dgm:spPr/>
      <dgm:t>
        <a:bodyPr/>
        <a:lstStyle/>
        <a:p>
          <a:r>
            <a:rPr lang="zh-CN" b="1"/>
            <a:t>自解密</a:t>
          </a:r>
          <a:endParaRPr lang="zh-CN"/>
        </a:p>
      </dgm:t>
    </dgm:pt>
    <dgm:pt modelId="{833FD32A-0165-49B9-8631-1FD4D6BDBA82}" type="par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D7295369-AF5C-49F6-BC02-C88EE13EFAC9}" type="sib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FA6BC58C-EB18-46DA-9450-C777A56576E6}" type="pres">
      <dgm:prSet presAssocID="{B5950425-447F-4E51-BFBC-6C81C60E49EE}" presName="compositeShape" presStyleCnt="0">
        <dgm:presLayoutVars>
          <dgm:dir/>
          <dgm:resizeHandles/>
        </dgm:presLayoutVars>
      </dgm:prSet>
      <dgm:spPr/>
    </dgm:pt>
    <dgm:pt modelId="{6A7136EB-895F-446D-ACC4-9019032BB262}" type="pres">
      <dgm:prSet presAssocID="{B5950425-447F-4E51-BFBC-6C81C60E49EE}" presName="pyramid" presStyleLbl="node1" presStyleIdx="0" presStyleCnt="1"/>
      <dgm:spPr/>
    </dgm:pt>
    <dgm:pt modelId="{9058B925-E48D-4FC8-8CB0-6DDD2A221F0F}" type="pres">
      <dgm:prSet presAssocID="{B5950425-447F-4E51-BFBC-6C81C60E49EE}" presName="theList" presStyleCnt="0"/>
      <dgm:spPr/>
    </dgm:pt>
    <dgm:pt modelId="{37466F1D-0555-4676-890F-93699FA72F21}" type="pres">
      <dgm:prSet presAssocID="{160B1531-528D-4783-9EFB-AAED1F7462CF}" presName="aNode" presStyleLbl="fgAcc1" presStyleIdx="0" presStyleCnt="5">
        <dgm:presLayoutVars>
          <dgm:bulletEnabled val="1"/>
        </dgm:presLayoutVars>
      </dgm:prSet>
      <dgm:spPr/>
    </dgm:pt>
    <dgm:pt modelId="{BD9C3A1A-4C4E-46AF-B274-18F21BC931AA}" type="pres">
      <dgm:prSet presAssocID="{160B1531-528D-4783-9EFB-AAED1F7462CF}" presName="aSpace" presStyleCnt="0"/>
      <dgm:spPr/>
    </dgm:pt>
    <dgm:pt modelId="{A1F710EC-EF90-4A2F-86BA-2F3B426AFE49}" type="pres">
      <dgm:prSet presAssocID="{F449FDE3-1779-40D8-B4FD-BE3736E7AA4D}" presName="aNode" presStyleLbl="fgAcc1" presStyleIdx="1" presStyleCnt="5">
        <dgm:presLayoutVars>
          <dgm:bulletEnabled val="1"/>
        </dgm:presLayoutVars>
      </dgm:prSet>
      <dgm:spPr/>
    </dgm:pt>
    <dgm:pt modelId="{4B4032B7-AC85-4711-8E1B-9A85547F06E8}" type="pres">
      <dgm:prSet presAssocID="{F449FDE3-1779-40D8-B4FD-BE3736E7AA4D}" presName="aSpace" presStyleCnt="0"/>
      <dgm:spPr/>
    </dgm:pt>
    <dgm:pt modelId="{205FAA67-34F5-4B9C-9060-D120B24037EA}" type="pres">
      <dgm:prSet presAssocID="{09E86233-7953-4281-AE4E-323CF5C422BF}" presName="aNode" presStyleLbl="fgAcc1" presStyleIdx="2" presStyleCnt="5">
        <dgm:presLayoutVars>
          <dgm:bulletEnabled val="1"/>
        </dgm:presLayoutVars>
      </dgm:prSet>
      <dgm:spPr/>
    </dgm:pt>
    <dgm:pt modelId="{C5926A54-AFF4-4D68-90D5-E257E655B639}" type="pres">
      <dgm:prSet presAssocID="{09E86233-7953-4281-AE4E-323CF5C422BF}" presName="aSpace" presStyleCnt="0"/>
      <dgm:spPr/>
    </dgm:pt>
    <dgm:pt modelId="{1619A9CF-0B51-47A1-827D-D41261BAC108}" type="pres">
      <dgm:prSet presAssocID="{94D8BBFB-4BBC-4A6E-9B58-8E6E1516E866}" presName="aNode" presStyleLbl="fgAcc1" presStyleIdx="3" presStyleCnt="5">
        <dgm:presLayoutVars>
          <dgm:bulletEnabled val="1"/>
        </dgm:presLayoutVars>
      </dgm:prSet>
      <dgm:spPr/>
    </dgm:pt>
    <dgm:pt modelId="{B66F33DF-D046-4487-8AEF-71AC49D00EEB}" type="pres">
      <dgm:prSet presAssocID="{94D8BBFB-4BBC-4A6E-9B58-8E6E1516E866}" presName="aSpace" presStyleCnt="0"/>
      <dgm:spPr/>
    </dgm:pt>
    <dgm:pt modelId="{98C27971-FE91-4049-B4C2-BE35DD69C739}" type="pres">
      <dgm:prSet presAssocID="{9875CD4E-2B96-41E3-AE5F-C0E56FA060A0}" presName="aNode" presStyleLbl="fgAcc1" presStyleIdx="4" presStyleCnt="5">
        <dgm:presLayoutVars>
          <dgm:bulletEnabled val="1"/>
        </dgm:presLayoutVars>
      </dgm:prSet>
      <dgm:spPr/>
    </dgm:pt>
    <dgm:pt modelId="{1DD38ED7-C67F-4B80-9764-03F9902D956D}" type="pres">
      <dgm:prSet presAssocID="{9875CD4E-2B96-41E3-AE5F-C0E56FA060A0}" presName="aSpace" presStyleCnt="0"/>
      <dgm:spPr/>
    </dgm:pt>
  </dgm:ptLst>
  <dgm:cxnLst>
    <dgm:cxn modelId="{8107D806-A998-47F2-85D5-6380E0E7250C}" type="presOf" srcId="{09E86233-7953-4281-AE4E-323CF5C422BF}" destId="{205FAA67-34F5-4B9C-9060-D120B24037EA}" srcOrd="0" destOrd="0" presId="urn:microsoft.com/office/officeart/2005/8/layout/pyramid2"/>
    <dgm:cxn modelId="{A6CD8F13-73A9-49AE-8F32-6D8C40F7E8E4}" type="presOf" srcId="{94D8BBFB-4BBC-4A6E-9B58-8E6E1516E866}" destId="{1619A9CF-0B51-47A1-827D-D41261BAC108}" srcOrd="0" destOrd="0" presId="urn:microsoft.com/office/officeart/2005/8/layout/pyramid2"/>
    <dgm:cxn modelId="{64A23020-986A-4A8D-B701-56412C34734F}" srcId="{B5950425-447F-4E51-BFBC-6C81C60E49EE}" destId="{160B1531-528D-4783-9EFB-AAED1F7462CF}" srcOrd="0" destOrd="0" parTransId="{873B0049-02FD-4388-8209-E909E8FF34C8}" sibTransId="{5FD81209-276D-4740-80A7-AF1BCF188A14}"/>
    <dgm:cxn modelId="{91BE3020-3FC1-4FB3-962E-6489877EE16D}" type="presOf" srcId="{B5950425-447F-4E51-BFBC-6C81C60E49EE}" destId="{FA6BC58C-EB18-46DA-9450-C777A56576E6}" srcOrd="0" destOrd="0" presId="urn:microsoft.com/office/officeart/2005/8/layout/pyramid2"/>
    <dgm:cxn modelId="{8B6F4C44-9359-4F85-8B6E-67686F9806E1}" srcId="{B5950425-447F-4E51-BFBC-6C81C60E49EE}" destId="{9875CD4E-2B96-41E3-AE5F-C0E56FA060A0}" srcOrd="4" destOrd="0" parTransId="{833FD32A-0165-49B9-8631-1FD4D6BDBA82}" sibTransId="{D7295369-AF5C-49F6-BC02-C88EE13EFAC9}"/>
    <dgm:cxn modelId="{A45A3F6E-456B-46BB-80EE-0F89982D6FF4}" type="presOf" srcId="{9875CD4E-2B96-41E3-AE5F-C0E56FA060A0}" destId="{98C27971-FE91-4049-B4C2-BE35DD69C739}" srcOrd="0" destOrd="0" presId="urn:microsoft.com/office/officeart/2005/8/layout/pyramid2"/>
    <dgm:cxn modelId="{9EC12972-0D07-45BC-A03C-6AA21C494766}" type="presOf" srcId="{F449FDE3-1779-40D8-B4FD-BE3736E7AA4D}" destId="{A1F710EC-EF90-4A2F-86BA-2F3B426AFE49}" srcOrd="0" destOrd="0" presId="urn:microsoft.com/office/officeart/2005/8/layout/pyramid2"/>
    <dgm:cxn modelId="{3C2A4A91-5B27-4FBD-BD65-258D30C2FD24}" srcId="{B5950425-447F-4E51-BFBC-6C81C60E49EE}" destId="{09E86233-7953-4281-AE4E-323CF5C422BF}" srcOrd="2" destOrd="0" parTransId="{5C7C1EA0-D14E-4F11-8721-FDA927ECF920}" sibTransId="{7DBF59FC-3051-4EF3-B7D7-F3BE7E7F06D8}"/>
    <dgm:cxn modelId="{8C8CA5C7-2F3B-40B5-B707-867CCAEB9C87}" srcId="{B5950425-447F-4E51-BFBC-6C81C60E49EE}" destId="{F449FDE3-1779-40D8-B4FD-BE3736E7AA4D}" srcOrd="1" destOrd="0" parTransId="{B25A0D99-6AF7-4AE5-A6D1-AAAB44D9800B}" sibTransId="{74104C81-999D-4A9E-A32D-6EE1FF3B5EBE}"/>
    <dgm:cxn modelId="{2DB49CF7-A9CC-4D52-9407-F046A38D8550}" srcId="{B5950425-447F-4E51-BFBC-6C81C60E49EE}" destId="{94D8BBFB-4BBC-4A6E-9B58-8E6E1516E866}" srcOrd="3" destOrd="0" parTransId="{A3C80E60-4146-475E-B5B1-5B62D572C56F}" sibTransId="{719FE768-ABD0-4660-80EB-C1AD0EB3F29E}"/>
    <dgm:cxn modelId="{C99836FD-DACE-4B10-83C1-013DC6B6EC74}" type="presOf" srcId="{160B1531-528D-4783-9EFB-AAED1F7462CF}" destId="{37466F1D-0555-4676-890F-93699FA72F21}" srcOrd="0" destOrd="0" presId="urn:microsoft.com/office/officeart/2005/8/layout/pyramid2"/>
    <dgm:cxn modelId="{D4C8D593-3209-4C5A-A193-B7746DF8952D}" type="presParOf" srcId="{FA6BC58C-EB18-46DA-9450-C777A56576E6}" destId="{6A7136EB-895F-446D-ACC4-9019032BB262}" srcOrd="0" destOrd="0" presId="urn:microsoft.com/office/officeart/2005/8/layout/pyramid2"/>
    <dgm:cxn modelId="{F3AC9C0F-B055-492B-B67D-4D0296780582}" type="presParOf" srcId="{FA6BC58C-EB18-46DA-9450-C777A56576E6}" destId="{9058B925-E48D-4FC8-8CB0-6DDD2A221F0F}" srcOrd="1" destOrd="0" presId="urn:microsoft.com/office/officeart/2005/8/layout/pyramid2"/>
    <dgm:cxn modelId="{3913B59D-A562-470C-9FFD-85FCC1C928F5}" type="presParOf" srcId="{9058B925-E48D-4FC8-8CB0-6DDD2A221F0F}" destId="{37466F1D-0555-4676-890F-93699FA72F21}" srcOrd="0" destOrd="0" presId="urn:microsoft.com/office/officeart/2005/8/layout/pyramid2"/>
    <dgm:cxn modelId="{F93212A1-7C0C-4D0F-B1AD-C2DA490A3F1B}" type="presParOf" srcId="{9058B925-E48D-4FC8-8CB0-6DDD2A221F0F}" destId="{BD9C3A1A-4C4E-46AF-B274-18F21BC931AA}" srcOrd="1" destOrd="0" presId="urn:microsoft.com/office/officeart/2005/8/layout/pyramid2"/>
    <dgm:cxn modelId="{75EDB9C4-3868-42DA-9F6F-E6536008B9AC}" type="presParOf" srcId="{9058B925-E48D-4FC8-8CB0-6DDD2A221F0F}" destId="{A1F710EC-EF90-4A2F-86BA-2F3B426AFE49}" srcOrd="2" destOrd="0" presId="urn:microsoft.com/office/officeart/2005/8/layout/pyramid2"/>
    <dgm:cxn modelId="{923C5F28-9D52-42D8-BB63-1242A770A5A7}" type="presParOf" srcId="{9058B925-E48D-4FC8-8CB0-6DDD2A221F0F}" destId="{4B4032B7-AC85-4711-8E1B-9A85547F06E8}" srcOrd="3" destOrd="0" presId="urn:microsoft.com/office/officeart/2005/8/layout/pyramid2"/>
    <dgm:cxn modelId="{21AF45A9-A2D8-4A0A-9EC7-978C22564DC6}" type="presParOf" srcId="{9058B925-E48D-4FC8-8CB0-6DDD2A221F0F}" destId="{205FAA67-34F5-4B9C-9060-D120B24037EA}" srcOrd="4" destOrd="0" presId="urn:microsoft.com/office/officeart/2005/8/layout/pyramid2"/>
    <dgm:cxn modelId="{BB8B773E-0C3B-4139-8E58-1B86CED14C64}" type="presParOf" srcId="{9058B925-E48D-4FC8-8CB0-6DDD2A221F0F}" destId="{C5926A54-AFF4-4D68-90D5-E257E655B639}" srcOrd="5" destOrd="0" presId="urn:microsoft.com/office/officeart/2005/8/layout/pyramid2"/>
    <dgm:cxn modelId="{7476C9C6-48A2-4611-999F-9D1A064E6C8D}" type="presParOf" srcId="{9058B925-E48D-4FC8-8CB0-6DDD2A221F0F}" destId="{1619A9CF-0B51-47A1-827D-D41261BAC108}" srcOrd="6" destOrd="0" presId="urn:microsoft.com/office/officeart/2005/8/layout/pyramid2"/>
    <dgm:cxn modelId="{3727B086-2DE7-46A6-A1B4-E4EFD7D8ADEC}" type="presParOf" srcId="{9058B925-E48D-4FC8-8CB0-6DDD2A221F0F}" destId="{B66F33DF-D046-4487-8AEF-71AC49D00EEB}" srcOrd="7" destOrd="0" presId="urn:microsoft.com/office/officeart/2005/8/layout/pyramid2"/>
    <dgm:cxn modelId="{9DEB0D9A-1902-4066-98D2-A7ABF93126CA}" type="presParOf" srcId="{9058B925-E48D-4FC8-8CB0-6DDD2A221F0F}" destId="{98C27971-FE91-4049-B4C2-BE35DD69C739}" srcOrd="8" destOrd="0" presId="urn:microsoft.com/office/officeart/2005/8/layout/pyramid2"/>
    <dgm:cxn modelId="{8712B090-31C6-420F-A44B-FAD6EBE3A9A4}" type="presParOf" srcId="{9058B925-E48D-4FC8-8CB0-6DDD2A221F0F}" destId="{1DD38ED7-C67F-4B80-9764-03F9902D956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950425-447F-4E51-BFBC-6C81C60E49EE}" type="doc">
      <dgm:prSet loTypeId="urn:microsoft.com/office/officeart/2005/8/layout/pyramid2" loCatId="pyramid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160B1531-528D-4783-9EFB-AAED1F7462CF}">
      <dgm:prSet/>
      <dgm:spPr/>
      <dgm:t>
        <a:bodyPr/>
        <a:lstStyle/>
        <a:p>
          <a:r>
            <a:rPr lang="zh-CN" b="1"/>
            <a:t>标识符重命名</a:t>
          </a:r>
          <a:endParaRPr lang="zh-CN"/>
        </a:p>
      </dgm:t>
    </dgm:pt>
    <dgm:pt modelId="{873B0049-02FD-4388-8209-E909E8FF34C8}" type="par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5FD81209-276D-4740-80A7-AF1BCF188A14}" type="sibTrans" cxnId="{64A23020-986A-4A8D-B701-56412C34734F}">
      <dgm:prSet/>
      <dgm:spPr/>
      <dgm:t>
        <a:bodyPr/>
        <a:lstStyle/>
        <a:p>
          <a:endParaRPr lang="zh-CN" altLang="en-US"/>
        </a:p>
      </dgm:t>
    </dgm:pt>
    <dgm:pt modelId="{F449FDE3-1779-40D8-B4FD-BE3736E7AA4D}">
      <dgm:prSet/>
      <dgm:spPr/>
      <dgm:t>
        <a:bodyPr/>
        <a:lstStyle/>
        <a:p>
          <a:r>
            <a:rPr lang="zh-CN" b="1"/>
            <a:t>等价表达式</a:t>
          </a:r>
          <a:endParaRPr lang="zh-CN"/>
        </a:p>
      </dgm:t>
    </dgm:pt>
    <dgm:pt modelId="{B25A0D99-6AF7-4AE5-A6D1-AAAB44D9800B}" type="par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74104C81-999D-4A9E-A32D-6EE1FF3B5EBE}" type="sibTrans" cxnId="{8C8CA5C7-2F3B-40B5-B707-867CCAEB9C87}">
      <dgm:prSet/>
      <dgm:spPr/>
      <dgm:t>
        <a:bodyPr/>
        <a:lstStyle/>
        <a:p>
          <a:endParaRPr lang="zh-CN" altLang="en-US"/>
        </a:p>
      </dgm:t>
    </dgm:pt>
    <dgm:pt modelId="{09E86233-7953-4281-AE4E-323CF5C422BF}">
      <dgm:prSet/>
      <dgm:spPr/>
      <dgm:t>
        <a:bodyPr/>
        <a:lstStyle/>
        <a:p>
          <a:r>
            <a:rPr lang="zh-CN" b="1"/>
            <a:t>代码重排</a:t>
          </a:r>
          <a:endParaRPr lang="zh-CN"/>
        </a:p>
      </dgm:t>
    </dgm:pt>
    <dgm:pt modelId="{5C7C1EA0-D14E-4F11-8721-FDA927ECF920}" type="par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7DBF59FC-3051-4EF3-B7D7-F3BE7E7F06D8}" type="sibTrans" cxnId="{3C2A4A91-5B27-4FBD-BD65-258D30C2FD24}">
      <dgm:prSet/>
      <dgm:spPr/>
      <dgm:t>
        <a:bodyPr/>
        <a:lstStyle/>
        <a:p>
          <a:endParaRPr lang="zh-CN" altLang="en-US"/>
        </a:p>
      </dgm:t>
    </dgm:pt>
    <dgm:pt modelId="{94D8BBFB-4BBC-4A6E-9B58-8E6E1516E866}">
      <dgm:prSet/>
      <dgm:spPr/>
      <dgm:t>
        <a:bodyPr/>
        <a:lstStyle/>
        <a:p>
          <a:r>
            <a:rPr lang="zh-CN" b="1"/>
            <a:t>花指令</a:t>
          </a:r>
          <a:endParaRPr lang="zh-CN"/>
        </a:p>
      </dgm:t>
    </dgm:pt>
    <dgm:pt modelId="{A3C80E60-4146-475E-B5B1-5B62D572C56F}" type="par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719FE768-ABD0-4660-80EB-C1AD0EB3F29E}" type="sibTrans" cxnId="{2DB49CF7-A9CC-4D52-9407-F046A38D8550}">
      <dgm:prSet/>
      <dgm:spPr/>
      <dgm:t>
        <a:bodyPr/>
        <a:lstStyle/>
        <a:p>
          <a:endParaRPr lang="zh-CN" altLang="en-US"/>
        </a:p>
      </dgm:t>
    </dgm:pt>
    <dgm:pt modelId="{9875CD4E-2B96-41E3-AE5F-C0E56FA060A0}">
      <dgm:prSet/>
      <dgm:spPr/>
      <dgm:t>
        <a:bodyPr/>
        <a:lstStyle/>
        <a:p>
          <a:r>
            <a:rPr lang="zh-CN" b="1"/>
            <a:t>自解密</a:t>
          </a:r>
          <a:endParaRPr lang="zh-CN"/>
        </a:p>
      </dgm:t>
    </dgm:pt>
    <dgm:pt modelId="{833FD32A-0165-49B9-8631-1FD4D6BDBA82}" type="par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D7295369-AF5C-49F6-BC02-C88EE13EFAC9}" type="sibTrans" cxnId="{8B6F4C44-9359-4F85-8B6E-67686F9806E1}">
      <dgm:prSet/>
      <dgm:spPr/>
      <dgm:t>
        <a:bodyPr/>
        <a:lstStyle/>
        <a:p>
          <a:endParaRPr lang="zh-CN" altLang="en-US"/>
        </a:p>
      </dgm:t>
    </dgm:pt>
    <dgm:pt modelId="{FA6BC58C-EB18-46DA-9450-C777A56576E6}" type="pres">
      <dgm:prSet presAssocID="{B5950425-447F-4E51-BFBC-6C81C60E49EE}" presName="compositeShape" presStyleCnt="0">
        <dgm:presLayoutVars>
          <dgm:dir/>
          <dgm:resizeHandles/>
        </dgm:presLayoutVars>
      </dgm:prSet>
      <dgm:spPr/>
    </dgm:pt>
    <dgm:pt modelId="{6A7136EB-895F-446D-ACC4-9019032BB262}" type="pres">
      <dgm:prSet presAssocID="{B5950425-447F-4E51-BFBC-6C81C60E49EE}" presName="pyramid" presStyleLbl="node1" presStyleIdx="0" presStyleCnt="1"/>
      <dgm:spPr/>
    </dgm:pt>
    <dgm:pt modelId="{9058B925-E48D-4FC8-8CB0-6DDD2A221F0F}" type="pres">
      <dgm:prSet presAssocID="{B5950425-447F-4E51-BFBC-6C81C60E49EE}" presName="theList" presStyleCnt="0"/>
      <dgm:spPr/>
    </dgm:pt>
    <dgm:pt modelId="{37466F1D-0555-4676-890F-93699FA72F21}" type="pres">
      <dgm:prSet presAssocID="{160B1531-528D-4783-9EFB-AAED1F7462CF}" presName="aNode" presStyleLbl="fgAcc1" presStyleIdx="0" presStyleCnt="5">
        <dgm:presLayoutVars>
          <dgm:bulletEnabled val="1"/>
        </dgm:presLayoutVars>
      </dgm:prSet>
      <dgm:spPr/>
    </dgm:pt>
    <dgm:pt modelId="{BD9C3A1A-4C4E-46AF-B274-18F21BC931AA}" type="pres">
      <dgm:prSet presAssocID="{160B1531-528D-4783-9EFB-AAED1F7462CF}" presName="aSpace" presStyleCnt="0"/>
      <dgm:spPr/>
    </dgm:pt>
    <dgm:pt modelId="{A1F710EC-EF90-4A2F-86BA-2F3B426AFE49}" type="pres">
      <dgm:prSet presAssocID="{F449FDE3-1779-40D8-B4FD-BE3736E7AA4D}" presName="aNode" presStyleLbl="fgAcc1" presStyleIdx="1" presStyleCnt="5">
        <dgm:presLayoutVars>
          <dgm:bulletEnabled val="1"/>
        </dgm:presLayoutVars>
      </dgm:prSet>
      <dgm:spPr/>
    </dgm:pt>
    <dgm:pt modelId="{4B4032B7-AC85-4711-8E1B-9A85547F06E8}" type="pres">
      <dgm:prSet presAssocID="{F449FDE3-1779-40D8-B4FD-BE3736E7AA4D}" presName="aSpace" presStyleCnt="0"/>
      <dgm:spPr/>
    </dgm:pt>
    <dgm:pt modelId="{205FAA67-34F5-4B9C-9060-D120B24037EA}" type="pres">
      <dgm:prSet presAssocID="{09E86233-7953-4281-AE4E-323CF5C422BF}" presName="aNode" presStyleLbl="fgAcc1" presStyleIdx="2" presStyleCnt="5">
        <dgm:presLayoutVars>
          <dgm:bulletEnabled val="1"/>
        </dgm:presLayoutVars>
      </dgm:prSet>
      <dgm:spPr/>
    </dgm:pt>
    <dgm:pt modelId="{C5926A54-AFF4-4D68-90D5-E257E655B639}" type="pres">
      <dgm:prSet presAssocID="{09E86233-7953-4281-AE4E-323CF5C422BF}" presName="aSpace" presStyleCnt="0"/>
      <dgm:spPr/>
    </dgm:pt>
    <dgm:pt modelId="{1619A9CF-0B51-47A1-827D-D41261BAC108}" type="pres">
      <dgm:prSet presAssocID="{94D8BBFB-4BBC-4A6E-9B58-8E6E1516E866}" presName="aNode" presStyleLbl="fgAcc1" presStyleIdx="3" presStyleCnt="5">
        <dgm:presLayoutVars>
          <dgm:bulletEnabled val="1"/>
        </dgm:presLayoutVars>
      </dgm:prSet>
      <dgm:spPr/>
    </dgm:pt>
    <dgm:pt modelId="{B66F33DF-D046-4487-8AEF-71AC49D00EEB}" type="pres">
      <dgm:prSet presAssocID="{94D8BBFB-4BBC-4A6E-9B58-8E6E1516E866}" presName="aSpace" presStyleCnt="0"/>
      <dgm:spPr/>
    </dgm:pt>
    <dgm:pt modelId="{98C27971-FE91-4049-B4C2-BE35DD69C739}" type="pres">
      <dgm:prSet presAssocID="{9875CD4E-2B96-41E3-AE5F-C0E56FA060A0}" presName="aNode" presStyleLbl="fgAcc1" presStyleIdx="4" presStyleCnt="5">
        <dgm:presLayoutVars>
          <dgm:bulletEnabled val="1"/>
        </dgm:presLayoutVars>
      </dgm:prSet>
      <dgm:spPr/>
    </dgm:pt>
    <dgm:pt modelId="{1DD38ED7-C67F-4B80-9764-03F9902D956D}" type="pres">
      <dgm:prSet presAssocID="{9875CD4E-2B96-41E3-AE5F-C0E56FA060A0}" presName="aSpace" presStyleCnt="0"/>
      <dgm:spPr/>
    </dgm:pt>
  </dgm:ptLst>
  <dgm:cxnLst>
    <dgm:cxn modelId="{8107D806-A998-47F2-85D5-6380E0E7250C}" type="presOf" srcId="{09E86233-7953-4281-AE4E-323CF5C422BF}" destId="{205FAA67-34F5-4B9C-9060-D120B24037EA}" srcOrd="0" destOrd="0" presId="urn:microsoft.com/office/officeart/2005/8/layout/pyramid2"/>
    <dgm:cxn modelId="{A6CD8F13-73A9-49AE-8F32-6D8C40F7E8E4}" type="presOf" srcId="{94D8BBFB-4BBC-4A6E-9B58-8E6E1516E866}" destId="{1619A9CF-0B51-47A1-827D-D41261BAC108}" srcOrd="0" destOrd="0" presId="urn:microsoft.com/office/officeart/2005/8/layout/pyramid2"/>
    <dgm:cxn modelId="{64A23020-986A-4A8D-B701-56412C34734F}" srcId="{B5950425-447F-4E51-BFBC-6C81C60E49EE}" destId="{160B1531-528D-4783-9EFB-AAED1F7462CF}" srcOrd="0" destOrd="0" parTransId="{873B0049-02FD-4388-8209-E909E8FF34C8}" sibTransId="{5FD81209-276D-4740-80A7-AF1BCF188A14}"/>
    <dgm:cxn modelId="{91BE3020-3FC1-4FB3-962E-6489877EE16D}" type="presOf" srcId="{B5950425-447F-4E51-BFBC-6C81C60E49EE}" destId="{FA6BC58C-EB18-46DA-9450-C777A56576E6}" srcOrd="0" destOrd="0" presId="urn:microsoft.com/office/officeart/2005/8/layout/pyramid2"/>
    <dgm:cxn modelId="{8B6F4C44-9359-4F85-8B6E-67686F9806E1}" srcId="{B5950425-447F-4E51-BFBC-6C81C60E49EE}" destId="{9875CD4E-2B96-41E3-AE5F-C0E56FA060A0}" srcOrd="4" destOrd="0" parTransId="{833FD32A-0165-49B9-8631-1FD4D6BDBA82}" sibTransId="{D7295369-AF5C-49F6-BC02-C88EE13EFAC9}"/>
    <dgm:cxn modelId="{A45A3F6E-456B-46BB-80EE-0F89982D6FF4}" type="presOf" srcId="{9875CD4E-2B96-41E3-AE5F-C0E56FA060A0}" destId="{98C27971-FE91-4049-B4C2-BE35DD69C739}" srcOrd="0" destOrd="0" presId="urn:microsoft.com/office/officeart/2005/8/layout/pyramid2"/>
    <dgm:cxn modelId="{9EC12972-0D07-45BC-A03C-6AA21C494766}" type="presOf" srcId="{F449FDE3-1779-40D8-B4FD-BE3736E7AA4D}" destId="{A1F710EC-EF90-4A2F-86BA-2F3B426AFE49}" srcOrd="0" destOrd="0" presId="urn:microsoft.com/office/officeart/2005/8/layout/pyramid2"/>
    <dgm:cxn modelId="{3C2A4A91-5B27-4FBD-BD65-258D30C2FD24}" srcId="{B5950425-447F-4E51-BFBC-6C81C60E49EE}" destId="{09E86233-7953-4281-AE4E-323CF5C422BF}" srcOrd="2" destOrd="0" parTransId="{5C7C1EA0-D14E-4F11-8721-FDA927ECF920}" sibTransId="{7DBF59FC-3051-4EF3-B7D7-F3BE7E7F06D8}"/>
    <dgm:cxn modelId="{8C8CA5C7-2F3B-40B5-B707-867CCAEB9C87}" srcId="{B5950425-447F-4E51-BFBC-6C81C60E49EE}" destId="{F449FDE3-1779-40D8-B4FD-BE3736E7AA4D}" srcOrd="1" destOrd="0" parTransId="{B25A0D99-6AF7-4AE5-A6D1-AAAB44D9800B}" sibTransId="{74104C81-999D-4A9E-A32D-6EE1FF3B5EBE}"/>
    <dgm:cxn modelId="{2DB49CF7-A9CC-4D52-9407-F046A38D8550}" srcId="{B5950425-447F-4E51-BFBC-6C81C60E49EE}" destId="{94D8BBFB-4BBC-4A6E-9B58-8E6E1516E866}" srcOrd="3" destOrd="0" parTransId="{A3C80E60-4146-475E-B5B1-5B62D572C56F}" sibTransId="{719FE768-ABD0-4660-80EB-C1AD0EB3F29E}"/>
    <dgm:cxn modelId="{C99836FD-DACE-4B10-83C1-013DC6B6EC74}" type="presOf" srcId="{160B1531-528D-4783-9EFB-AAED1F7462CF}" destId="{37466F1D-0555-4676-890F-93699FA72F21}" srcOrd="0" destOrd="0" presId="urn:microsoft.com/office/officeart/2005/8/layout/pyramid2"/>
    <dgm:cxn modelId="{D4C8D593-3209-4C5A-A193-B7746DF8952D}" type="presParOf" srcId="{FA6BC58C-EB18-46DA-9450-C777A56576E6}" destId="{6A7136EB-895F-446D-ACC4-9019032BB262}" srcOrd="0" destOrd="0" presId="urn:microsoft.com/office/officeart/2005/8/layout/pyramid2"/>
    <dgm:cxn modelId="{F3AC9C0F-B055-492B-B67D-4D0296780582}" type="presParOf" srcId="{FA6BC58C-EB18-46DA-9450-C777A56576E6}" destId="{9058B925-E48D-4FC8-8CB0-6DDD2A221F0F}" srcOrd="1" destOrd="0" presId="urn:microsoft.com/office/officeart/2005/8/layout/pyramid2"/>
    <dgm:cxn modelId="{3913B59D-A562-470C-9FFD-85FCC1C928F5}" type="presParOf" srcId="{9058B925-E48D-4FC8-8CB0-6DDD2A221F0F}" destId="{37466F1D-0555-4676-890F-93699FA72F21}" srcOrd="0" destOrd="0" presId="urn:microsoft.com/office/officeart/2005/8/layout/pyramid2"/>
    <dgm:cxn modelId="{F93212A1-7C0C-4D0F-B1AD-C2DA490A3F1B}" type="presParOf" srcId="{9058B925-E48D-4FC8-8CB0-6DDD2A221F0F}" destId="{BD9C3A1A-4C4E-46AF-B274-18F21BC931AA}" srcOrd="1" destOrd="0" presId="urn:microsoft.com/office/officeart/2005/8/layout/pyramid2"/>
    <dgm:cxn modelId="{75EDB9C4-3868-42DA-9F6F-E6536008B9AC}" type="presParOf" srcId="{9058B925-E48D-4FC8-8CB0-6DDD2A221F0F}" destId="{A1F710EC-EF90-4A2F-86BA-2F3B426AFE49}" srcOrd="2" destOrd="0" presId="urn:microsoft.com/office/officeart/2005/8/layout/pyramid2"/>
    <dgm:cxn modelId="{923C5F28-9D52-42D8-BB63-1242A770A5A7}" type="presParOf" srcId="{9058B925-E48D-4FC8-8CB0-6DDD2A221F0F}" destId="{4B4032B7-AC85-4711-8E1B-9A85547F06E8}" srcOrd="3" destOrd="0" presId="urn:microsoft.com/office/officeart/2005/8/layout/pyramid2"/>
    <dgm:cxn modelId="{21AF45A9-A2D8-4A0A-9EC7-978C22564DC6}" type="presParOf" srcId="{9058B925-E48D-4FC8-8CB0-6DDD2A221F0F}" destId="{205FAA67-34F5-4B9C-9060-D120B24037EA}" srcOrd="4" destOrd="0" presId="urn:microsoft.com/office/officeart/2005/8/layout/pyramid2"/>
    <dgm:cxn modelId="{BB8B773E-0C3B-4139-8E58-1B86CED14C64}" type="presParOf" srcId="{9058B925-E48D-4FC8-8CB0-6DDD2A221F0F}" destId="{C5926A54-AFF4-4D68-90D5-E257E655B639}" srcOrd="5" destOrd="0" presId="urn:microsoft.com/office/officeart/2005/8/layout/pyramid2"/>
    <dgm:cxn modelId="{7476C9C6-48A2-4611-999F-9D1A064E6C8D}" type="presParOf" srcId="{9058B925-E48D-4FC8-8CB0-6DDD2A221F0F}" destId="{1619A9CF-0B51-47A1-827D-D41261BAC108}" srcOrd="6" destOrd="0" presId="urn:microsoft.com/office/officeart/2005/8/layout/pyramid2"/>
    <dgm:cxn modelId="{3727B086-2DE7-46A6-A1B4-E4EFD7D8ADEC}" type="presParOf" srcId="{9058B925-E48D-4FC8-8CB0-6DDD2A221F0F}" destId="{B66F33DF-D046-4487-8AEF-71AC49D00EEB}" srcOrd="7" destOrd="0" presId="urn:microsoft.com/office/officeart/2005/8/layout/pyramid2"/>
    <dgm:cxn modelId="{9DEB0D9A-1902-4066-98D2-A7ABF93126CA}" type="presParOf" srcId="{9058B925-E48D-4FC8-8CB0-6DDD2A221F0F}" destId="{98C27971-FE91-4049-B4C2-BE35DD69C739}" srcOrd="8" destOrd="0" presId="urn:microsoft.com/office/officeart/2005/8/layout/pyramid2"/>
    <dgm:cxn modelId="{8712B090-31C6-420F-A44B-FAD6EBE3A9A4}" type="presParOf" srcId="{9058B925-E48D-4FC8-8CB0-6DDD2A221F0F}" destId="{1DD38ED7-C67F-4B80-9764-03F9902D956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136EB-895F-446D-ACC4-9019032BB262}">
      <dsp:nvSpPr>
        <dsp:cNvPr id="0" name=""/>
        <dsp:cNvSpPr/>
      </dsp:nvSpPr>
      <dsp:spPr>
        <a:xfrm>
          <a:off x="0" y="0"/>
          <a:ext cx="3506475" cy="4392488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66F1D-0555-4676-890F-93699FA72F21}">
      <dsp:nvSpPr>
        <dsp:cNvPr id="0" name=""/>
        <dsp:cNvSpPr/>
      </dsp:nvSpPr>
      <dsp:spPr>
        <a:xfrm>
          <a:off x="1753237" y="43967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标识符重命名</a:t>
          </a:r>
          <a:endParaRPr lang="zh-CN" sz="2000" kern="1200"/>
        </a:p>
      </dsp:txBody>
      <dsp:txXfrm>
        <a:off x="1783725" y="470165"/>
        <a:ext cx="2218233" cy="563580"/>
      </dsp:txXfrm>
    </dsp:sp>
    <dsp:sp modelId="{A1F710EC-EF90-4A2F-86BA-2F3B426AFE49}">
      <dsp:nvSpPr>
        <dsp:cNvPr id="0" name=""/>
        <dsp:cNvSpPr/>
      </dsp:nvSpPr>
      <dsp:spPr>
        <a:xfrm>
          <a:off x="1753237" y="1142304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等价表达式</a:t>
          </a:r>
          <a:endParaRPr lang="zh-CN" sz="2000" kern="1200"/>
        </a:p>
      </dsp:txBody>
      <dsp:txXfrm>
        <a:off x="1783725" y="1172792"/>
        <a:ext cx="2218233" cy="563580"/>
      </dsp:txXfrm>
    </dsp:sp>
    <dsp:sp modelId="{205FAA67-34F5-4B9C-9060-D120B24037EA}">
      <dsp:nvSpPr>
        <dsp:cNvPr id="0" name=""/>
        <dsp:cNvSpPr/>
      </dsp:nvSpPr>
      <dsp:spPr>
        <a:xfrm>
          <a:off x="1753237" y="1844930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代码重排</a:t>
          </a:r>
          <a:endParaRPr lang="zh-CN" sz="2000" kern="1200"/>
        </a:p>
      </dsp:txBody>
      <dsp:txXfrm>
        <a:off x="1783725" y="1875418"/>
        <a:ext cx="2218233" cy="563580"/>
      </dsp:txXfrm>
    </dsp:sp>
    <dsp:sp modelId="{1619A9CF-0B51-47A1-827D-D41261BAC108}">
      <dsp:nvSpPr>
        <dsp:cNvPr id="0" name=""/>
        <dsp:cNvSpPr/>
      </dsp:nvSpPr>
      <dsp:spPr>
        <a:xfrm>
          <a:off x="1753237" y="254755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花指令</a:t>
          </a:r>
          <a:endParaRPr lang="zh-CN" sz="2000" kern="1200"/>
        </a:p>
      </dsp:txBody>
      <dsp:txXfrm>
        <a:off x="1783725" y="2578045"/>
        <a:ext cx="2218233" cy="563580"/>
      </dsp:txXfrm>
    </dsp:sp>
    <dsp:sp modelId="{98C27971-FE91-4049-B4C2-BE35DD69C739}">
      <dsp:nvSpPr>
        <dsp:cNvPr id="0" name=""/>
        <dsp:cNvSpPr/>
      </dsp:nvSpPr>
      <dsp:spPr>
        <a:xfrm>
          <a:off x="1753237" y="3250183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自解密</a:t>
          </a:r>
          <a:endParaRPr lang="zh-CN" sz="2000" kern="1200"/>
        </a:p>
      </dsp:txBody>
      <dsp:txXfrm>
        <a:off x="1783725" y="3280671"/>
        <a:ext cx="2218233" cy="563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136EB-895F-446D-ACC4-9019032BB262}">
      <dsp:nvSpPr>
        <dsp:cNvPr id="0" name=""/>
        <dsp:cNvSpPr/>
      </dsp:nvSpPr>
      <dsp:spPr>
        <a:xfrm>
          <a:off x="0" y="0"/>
          <a:ext cx="3506475" cy="4392488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66F1D-0555-4676-890F-93699FA72F21}">
      <dsp:nvSpPr>
        <dsp:cNvPr id="0" name=""/>
        <dsp:cNvSpPr/>
      </dsp:nvSpPr>
      <dsp:spPr>
        <a:xfrm>
          <a:off x="1753237" y="43967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标识符重命名</a:t>
          </a:r>
          <a:endParaRPr lang="zh-CN" sz="2000" kern="1200"/>
        </a:p>
      </dsp:txBody>
      <dsp:txXfrm>
        <a:off x="1783725" y="470165"/>
        <a:ext cx="2218233" cy="563580"/>
      </dsp:txXfrm>
    </dsp:sp>
    <dsp:sp modelId="{A1F710EC-EF90-4A2F-86BA-2F3B426AFE49}">
      <dsp:nvSpPr>
        <dsp:cNvPr id="0" name=""/>
        <dsp:cNvSpPr/>
      </dsp:nvSpPr>
      <dsp:spPr>
        <a:xfrm>
          <a:off x="1753237" y="1142304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等价表达式</a:t>
          </a:r>
          <a:endParaRPr lang="zh-CN" sz="2000" kern="1200"/>
        </a:p>
      </dsp:txBody>
      <dsp:txXfrm>
        <a:off x="1783725" y="1172792"/>
        <a:ext cx="2218233" cy="563580"/>
      </dsp:txXfrm>
    </dsp:sp>
    <dsp:sp modelId="{205FAA67-34F5-4B9C-9060-D120B24037EA}">
      <dsp:nvSpPr>
        <dsp:cNvPr id="0" name=""/>
        <dsp:cNvSpPr/>
      </dsp:nvSpPr>
      <dsp:spPr>
        <a:xfrm>
          <a:off x="1753237" y="1844930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代码重排</a:t>
          </a:r>
          <a:endParaRPr lang="zh-CN" sz="2000" kern="1200"/>
        </a:p>
      </dsp:txBody>
      <dsp:txXfrm>
        <a:off x="1783725" y="1875418"/>
        <a:ext cx="2218233" cy="563580"/>
      </dsp:txXfrm>
    </dsp:sp>
    <dsp:sp modelId="{1619A9CF-0B51-47A1-827D-D41261BAC108}">
      <dsp:nvSpPr>
        <dsp:cNvPr id="0" name=""/>
        <dsp:cNvSpPr/>
      </dsp:nvSpPr>
      <dsp:spPr>
        <a:xfrm>
          <a:off x="1753237" y="254755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花指令</a:t>
          </a:r>
          <a:endParaRPr lang="zh-CN" sz="2000" kern="1200"/>
        </a:p>
      </dsp:txBody>
      <dsp:txXfrm>
        <a:off x="1783725" y="2578045"/>
        <a:ext cx="2218233" cy="563580"/>
      </dsp:txXfrm>
    </dsp:sp>
    <dsp:sp modelId="{98C27971-FE91-4049-B4C2-BE35DD69C739}">
      <dsp:nvSpPr>
        <dsp:cNvPr id="0" name=""/>
        <dsp:cNvSpPr/>
      </dsp:nvSpPr>
      <dsp:spPr>
        <a:xfrm>
          <a:off x="1753237" y="3250183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自解密</a:t>
          </a:r>
          <a:endParaRPr lang="zh-CN" sz="2000" kern="1200"/>
        </a:p>
      </dsp:txBody>
      <dsp:txXfrm>
        <a:off x="1783725" y="3280671"/>
        <a:ext cx="2218233" cy="563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136EB-895F-446D-ACC4-9019032BB262}">
      <dsp:nvSpPr>
        <dsp:cNvPr id="0" name=""/>
        <dsp:cNvSpPr/>
      </dsp:nvSpPr>
      <dsp:spPr>
        <a:xfrm>
          <a:off x="0" y="0"/>
          <a:ext cx="3506475" cy="4392488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66F1D-0555-4676-890F-93699FA72F21}">
      <dsp:nvSpPr>
        <dsp:cNvPr id="0" name=""/>
        <dsp:cNvSpPr/>
      </dsp:nvSpPr>
      <dsp:spPr>
        <a:xfrm>
          <a:off x="1753237" y="43967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标识符重命名</a:t>
          </a:r>
          <a:endParaRPr lang="zh-CN" sz="2000" kern="1200"/>
        </a:p>
      </dsp:txBody>
      <dsp:txXfrm>
        <a:off x="1783725" y="470165"/>
        <a:ext cx="2218233" cy="563580"/>
      </dsp:txXfrm>
    </dsp:sp>
    <dsp:sp modelId="{A1F710EC-EF90-4A2F-86BA-2F3B426AFE49}">
      <dsp:nvSpPr>
        <dsp:cNvPr id="0" name=""/>
        <dsp:cNvSpPr/>
      </dsp:nvSpPr>
      <dsp:spPr>
        <a:xfrm>
          <a:off x="1753237" y="1142304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等价表达式</a:t>
          </a:r>
          <a:endParaRPr lang="zh-CN" sz="2000" kern="1200"/>
        </a:p>
      </dsp:txBody>
      <dsp:txXfrm>
        <a:off x="1783725" y="1172792"/>
        <a:ext cx="2218233" cy="563580"/>
      </dsp:txXfrm>
    </dsp:sp>
    <dsp:sp modelId="{205FAA67-34F5-4B9C-9060-D120B24037EA}">
      <dsp:nvSpPr>
        <dsp:cNvPr id="0" name=""/>
        <dsp:cNvSpPr/>
      </dsp:nvSpPr>
      <dsp:spPr>
        <a:xfrm>
          <a:off x="1753237" y="1844930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代码重排</a:t>
          </a:r>
          <a:endParaRPr lang="zh-CN" sz="2000" kern="1200"/>
        </a:p>
      </dsp:txBody>
      <dsp:txXfrm>
        <a:off x="1783725" y="1875418"/>
        <a:ext cx="2218233" cy="563580"/>
      </dsp:txXfrm>
    </dsp:sp>
    <dsp:sp modelId="{1619A9CF-0B51-47A1-827D-D41261BAC108}">
      <dsp:nvSpPr>
        <dsp:cNvPr id="0" name=""/>
        <dsp:cNvSpPr/>
      </dsp:nvSpPr>
      <dsp:spPr>
        <a:xfrm>
          <a:off x="1753237" y="254755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花指令</a:t>
          </a:r>
          <a:endParaRPr lang="zh-CN" sz="2000" kern="1200"/>
        </a:p>
      </dsp:txBody>
      <dsp:txXfrm>
        <a:off x="1783725" y="2578045"/>
        <a:ext cx="2218233" cy="563580"/>
      </dsp:txXfrm>
    </dsp:sp>
    <dsp:sp modelId="{98C27971-FE91-4049-B4C2-BE35DD69C739}">
      <dsp:nvSpPr>
        <dsp:cNvPr id="0" name=""/>
        <dsp:cNvSpPr/>
      </dsp:nvSpPr>
      <dsp:spPr>
        <a:xfrm>
          <a:off x="1753237" y="3250183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自解密</a:t>
          </a:r>
          <a:endParaRPr lang="zh-CN" sz="2000" kern="1200"/>
        </a:p>
      </dsp:txBody>
      <dsp:txXfrm>
        <a:off x="1783725" y="3280671"/>
        <a:ext cx="2218233" cy="563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136EB-895F-446D-ACC4-9019032BB262}">
      <dsp:nvSpPr>
        <dsp:cNvPr id="0" name=""/>
        <dsp:cNvSpPr/>
      </dsp:nvSpPr>
      <dsp:spPr>
        <a:xfrm>
          <a:off x="0" y="0"/>
          <a:ext cx="3506475" cy="4392488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66F1D-0555-4676-890F-93699FA72F21}">
      <dsp:nvSpPr>
        <dsp:cNvPr id="0" name=""/>
        <dsp:cNvSpPr/>
      </dsp:nvSpPr>
      <dsp:spPr>
        <a:xfrm>
          <a:off x="1753237" y="43967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标识符重命名</a:t>
          </a:r>
          <a:endParaRPr lang="zh-CN" sz="2000" kern="1200"/>
        </a:p>
      </dsp:txBody>
      <dsp:txXfrm>
        <a:off x="1783725" y="470165"/>
        <a:ext cx="2218233" cy="563580"/>
      </dsp:txXfrm>
    </dsp:sp>
    <dsp:sp modelId="{A1F710EC-EF90-4A2F-86BA-2F3B426AFE49}">
      <dsp:nvSpPr>
        <dsp:cNvPr id="0" name=""/>
        <dsp:cNvSpPr/>
      </dsp:nvSpPr>
      <dsp:spPr>
        <a:xfrm>
          <a:off x="1753237" y="1142304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等价表达式</a:t>
          </a:r>
          <a:endParaRPr lang="zh-CN" sz="2000" kern="1200"/>
        </a:p>
      </dsp:txBody>
      <dsp:txXfrm>
        <a:off x="1783725" y="1172792"/>
        <a:ext cx="2218233" cy="563580"/>
      </dsp:txXfrm>
    </dsp:sp>
    <dsp:sp modelId="{205FAA67-34F5-4B9C-9060-D120B24037EA}">
      <dsp:nvSpPr>
        <dsp:cNvPr id="0" name=""/>
        <dsp:cNvSpPr/>
      </dsp:nvSpPr>
      <dsp:spPr>
        <a:xfrm>
          <a:off x="1753237" y="1844930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代码重排</a:t>
          </a:r>
          <a:endParaRPr lang="zh-CN" sz="2000" kern="1200"/>
        </a:p>
      </dsp:txBody>
      <dsp:txXfrm>
        <a:off x="1783725" y="1875418"/>
        <a:ext cx="2218233" cy="563580"/>
      </dsp:txXfrm>
    </dsp:sp>
    <dsp:sp modelId="{1619A9CF-0B51-47A1-827D-D41261BAC108}">
      <dsp:nvSpPr>
        <dsp:cNvPr id="0" name=""/>
        <dsp:cNvSpPr/>
      </dsp:nvSpPr>
      <dsp:spPr>
        <a:xfrm>
          <a:off x="1753237" y="254755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花指令</a:t>
          </a:r>
          <a:endParaRPr lang="zh-CN" sz="2000" kern="1200"/>
        </a:p>
      </dsp:txBody>
      <dsp:txXfrm>
        <a:off x="1783725" y="2578045"/>
        <a:ext cx="2218233" cy="563580"/>
      </dsp:txXfrm>
    </dsp:sp>
    <dsp:sp modelId="{98C27971-FE91-4049-B4C2-BE35DD69C739}">
      <dsp:nvSpPr>
        <dsp:cNvPr id="0" name=""/>
        <dsp:cNvSpPr/>
      </dsp:nvSpPr>
      <dsp:spPr>
        <a:xfrm>
          <a:off x="1753237" y="3250183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自解密</a:t>
          </a:r>
          <a:endParaRPr lang="zh-CN" sz="2000" kern="1200"/>
        </a:p>
      </dsp:txBody>
      <dsp:txXfrm>
        <a:off x="1783725" y="3280671"/>
        <a:ext cx="2218233" cy="563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136EB-895F-446D-ACC4-9019032BB262}">
      <dsp:nvSpPr>
        <dsp:cNvPr id="0" name=""/>
        <dsp:cNvSpPr/>
      </dsp:nvSpPr>
      <dsp:spPr>
        <a:xfrm>
          <a:off x="0" y="0"/>
          <a:ext cx="3506475" cy="4392488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66F1D-0555-4676-890F-93699FA72F21}">
      <dsp:nvSpPr>
        <dsp:cNvPr id="0" name=""/>
        <dsp:cNvSpPr/>
      </dsp:nvSpPr>
      <dsp:spPr>
        <a:xfrm>
          <a:off x="1753237" y="43967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标识符重命名</a:t>
          </a:r>
          <a:endParaRPr lang="zh-CN" sz="2000" kern="1200"/>
        </a:p>
      </dsp:txBody>
      <dsp:txXfrm>
        <a:off x="1783725" y="470165"/>
        <a:ext cx="2218233" cy="563580"/>
      </dsp:txXfrm>
    </dsp:sp>
    <dsp:sp modelId="{A1F710EC-EF90-4A2F-86BA-2F3B426AFE49}">
      <dsp:nvSpPr>
        <dsp:cNvPr id="0" name=""/>
        <dsp:cNvSpPr/>
      </dsp:nvSpPr>
      <dsp:spPr>
        <a:xfrm>
          <a:off x="1753237" y="1142304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等价表达式</a:t>
          </a:r>
          <a:endParaRPr lang="zh-CN" sz="2000" kern="1200"/>
        </a:p>
      </dsp:txBody>
      <dsp:txXfrm>
        <a:off x="1783725" y="1172792"/>
        <a:ext cx="2218233" cy="563580"/>
      </dsp:txXfrm>
    </dsp:sp>
    <dsp:sp modelId="{205FAA67-34F5-4B9C-9060-D120B24037EA}">
      <dsp:nvSpPr>
        <dsp:cNvPr id="0" name=""/>
        <dsp:cNvSpPr/>
      </dsp:nvSpPr>
      <dsp:spPr>
        <a:xfrm>
          <a:off x="1753237" y="1844930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代码重排</a:t>
          </a:r>
          <a:endParaRPr lang="zh-CN" sz="2000" kern="1200"/>
        </a:p>
      </dsp:txBody>
      <dsp:txXfrm>
        <a:off x="1783725" y="1875418"/>
        <a:ext cx="2218233" cy="563580"/>
      </dsp:txXfrm>
    </dsp:sp>
    <dsp:sp modelId="{1619A9CF-0B51-47A1-827D-D41261BAC108}">
      <dsp:nvSpPr>
        <dsp:cNvPr id="0" name=""/>
        <dsp:cNvSpPr/>
      </dsp:nvSpPr>
      <dsp:spPr>
        <a:xfrm>
          <a:off x="1753237" y="2547557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花指令</a:t>
          </a:r>
          <a:endParaRPr lang="zh-CN" sz="2000" kern="1200"/>
        </a:p>
      </dsp:txBody>
      <dsp:txXfrm>
        <a:off x="1783725" y="2578045"/>
        <a:ext cx="2218233" cy="563580"/>
      </dsp:txXfrm>
    </dsp:sp>
    <dsp:sp modelId="{98C27971-FE91-4049-B4C2-BE35DD69C739}">
      <dsp:nvSpPr>
        <dsp:cNvPr id="0" name=""/>
        <dsp:cNvSpPr/>
      </dsp:nvSpPr>
      <dsp:spPr>
        <a:xfrm>
          <a:off x="1753237" y="3250183"/>
          <a:ext cx="2279209" cy="6245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1" kern="1200"/>
            <a:t>自解密</a:t>
          </a:r>
          <a:endParaRPr lang="zh-CN" sz="2000" kern="1200"/>
        </a:p>
      </dsp:txBody>
      <dsp:txXfrm>
        <a:off x="1783725" y="3280671"/>
        <a:ext cx="2218233" cy="563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5A2A3-A17D-4C16-925C-DB1B74100948}" type="datetimeFigureOut">
              <a:rPr lang="zh-CN" altLang="en-US" smtClean="0"/>
              <a:t>2024/06/05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66CF4-8A7D-45C3-B773-8B5C53B3F1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145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0F3D9-12B7-4EF9-98AC-E1F16EC84EE4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957B3-88B3-4B2D-A1C6-23F773643F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568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__</a:t>
            </a:r>
            <a:r>
              <a:rPr lang="en-US" altLang="zh-CN" dirty="0" err="1"/>
              <a:t>asm</a:t>
            </a:r>
            <a:r>
              <a:rPr lang="en-US" altLang="zh-CN" dirty="0"/>
              <a:t> </a:t>
            </a:r>
            <a:r>
              <a:rPr lang="zh-CN" altLang="en-US" dirty="0"/>
              <a:t>关键字用于调用内联汇编程序，并且可在 </a:t>
            </a:r>
            <a:r>
              <a:rPr lang="en-US" altLang="zh-CN" dirty="0"/>
              <a:t>C </a:t>
            </a:r>
            <a:r>
              <a:rPr lang="zh-CN" altLang="en-US" dirty="0"/>
              <a:t>或 </a:t>
            </a:r>
            <a:r>
              <a:rPr lang="en-US" altLang="zh-CN" dirty="0"/>
              <a:t>C++ </a:t>
            </a:r>
            <a:r>
              <a:rPr lang="zh-CN" altLang="en-US" dirty="0"/>
              <a:t>语句合法时出现。 它不能单独出现。 它必须后跟一个程序集指令、一组括在大括号中的指令或者至少一对空大括号</a:t>
            </a:r>
            <a:endParaRPr lang="en-US" altLang="zh-CN" dirty="0"/>
          </a:p>
          <a:p>
            <a:r>
              <a:rPr lang="en-US" altLang="zh-CN" dirty="0"/>
              <a:t>__emit </a:t>
            </a:r>
            <a:r>
              <a:rPr lang="zh-CN" altLang="en-US" dirty="0"/>
              <a:t>可以使数据以代码的形式写入到代码段，也就是</a:t>
            </a:r>
            <a:r>
              <a:rPr lang="en-US" altLang="zh-CN" dirty="0"/>
              <a:t>shellcode</a:t>
            </a:r>
            <a:r>
              <a:rPr lang="zh-CN" altLang="en-US" dirty="0"/>
              <a:t>中。用</a:t>
            </a:r>
            <a:r>
              <a:rPr lang="en-US" altLang="zh-CN" dirty="0"/>
              <a:t>emit</a:t>
            </a:r>
            <a:r>
              <a:rPr lang="zh-CN" altLang="en-US" dirty="0"/>
              <a:t>就是在当前位置直接插入数据（实际上是指令），一般是用来直接插入汇编里面没有的特殊指令，多数指令可以用</a:t>
            </a:r>
            <a:r>
              <a:rPr lang="en-US" altLang="zh-CN" dirty="0" err="1"/>
              <a:t>asm</a:t>
            </a:r>
            <a:r>
              <a:rPr lang="zh-CN" altLang="en-US" dirty="0"/>
              <a:t>内嵌汇编来做，没有</a:t>
            </a:r>
            <a:br>
              <a:rPr lang="zh-CN" altLang="en-US" dirty="0"/>
            </a:br>
            <a:r>
              <a:rPr lang="zh-CN" altLang="en-US" dirty="0"/>
              <a:t>必要用</a:t>
            </a:r>
            <a:r>
              <a:rPr lang="en-US" altLang="zh-CN" dirty="0"/>
              <a:t>emit</a:t>
            </a:r>
            <a:r>
              <a:rPr lang="zh-CN" altLang="en-US" dirty="0"/>
              <a:t>来做，除非你不想让其它人看懂你的代码。直接插入数据，而不是汇编的助记符，和嵌入式编程的</a:t>
            </a:r>
            <a:r>
              <a:rPr lang="en-US" altLang="zh-CN" dirty="0" err="1"/>
              <a:t>db,dw</a:t>
            </a:r>
            <a:r>
              <a:rPr lang="zh-CN" altLang="en-US" dirty="0"/>
              <a:t>效果相同。</a:t>
            </a:r>
            <a:endParaRPr lang="en-US" altLang="zh-CN" dirty="0"/>
          </a:p>
          <a:p>
            <a:r>
              <a:rPr lang="en-US" altLang="zh-CN" dirty="0"/>
              <a:t>_emit</a:t>
            </a:r>
            <a:r>
              <a:rPr lang="zh-CN" altLang="en-US" dirty="0"/>
              <a:t>是伪指令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jz</a:t>
            </a:r>
            <a:r>
              <a:rPr lang="en-US" altLang="zh-CN" dirty="0"/>
              <a:t>=jump if zero，</a:t>
            </a:r>
            <a:r>
              <a:rPr lang="zh-CN" altLang="en-US" dirty="0"/>
              <a:t>即零标志为</a:t>
            </a:r>
            <a:r>
              <a:rPr lang="en-US" altLang="zh-CN" dirty="0"/>
              <a:t>1</a:t>
            </a:r>
            <a:r>
              <a:rPr lang="zh-CN" altLang="en-US" dirty="0"/>
              <a:t>就跳转，一般与</a:t>
            </a:r>
            <a:r>
              <a:rPr lang="en-US" altLang="zh-CN" dirty="0" err="1"/>
              <a:t>cmp</a:t>
            </a:r>
            <a:r>
              <a:rPr lang="zh-CN" altLang="en-US" dirty="0"/>
              <a:t>连用，用以判断两数是否相等。</a:t>
            </a:r>
            <a:r>
              <a:rPr lang="en-US" altLang="zh-CN" dirty="0" err="1"/>
              <a:t>jz</a:t>
            </a:r>
            <a:r>
              <a:rPr lang="zh-CN" altLang="en-US" dirty="0"/>
              <a:t>的另一种写法就是</a:t>
            </a:r>
            <a:r>
              <a:rPr lang="en-US" altLang="zh-CN" dirty="0" err="1"/>
              <a:t>je，je</a:t>
            </a:r>
            <a:r>
              <a:rPr lang="en-US" altLang="zh-CN" dirty="0"/>
              <a:t>=jump if </a:t>
            </a:r>
            <a:r>
              <a:rPr lang="en-US" altLang="zh-CN" dirty="0" err="1"/>
              <a:t>equal，jz</a:t>
            </a:r>
            <a:r>
              <a:rPr lang="zh-CN" altLang="en-US" dirty="0"/>
              <a:t>和</a:t>
            </a:r>
            <a:r>
              <a:rPr lang="en-US" altLang="zh-CN" dirty="0"/>
              <a:t>je</a:t>
            </a:r>
            <a:r>
              <a:rPr lang="zh-CN" altLang="en-US" dirty="0"/>
              <a:t>的作用是完全一样的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86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打开 </a:t>
            </a:r>
            <a:r>
              <a:rPr lang="en-US" altLang="zh-CN" dirty="0"/>
              <a:t>IDA Pro </a:t>
            </a:r>
            <a:r>
              <a:rPr lang="zh-CN" altLang="en-US" dirty="0"/>
              <a:t>演示去花操作</a:t>
            </a:r>
          </a:p>
        </p:txBody>
      </p:sp>
    </p:spTree>
    <p:extLst>
      <p:ext uri="{BB962C8B-B14F-4D97-AF65-F5344CB8AC3E}">
        <p14:creationId xmlns:p14="http://schemas.microsoft.com/office/powerpoint/2010/main" val="2013821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Titan Engine </a:t>
            </a:r>
            <a:r>
              <a:rPr lang="zh-CN" altLang="en-US" dirty="0"/>
              <a:t>好像不行</a:t>
            </a:r>
          </a:p>
        </p:txBody>
      </p:sp>
    </p:spTree>
    <p:extLst>
      <p:ext uri="{BB962C8B-B14F-4D97-AF65-F5344CB8AC3E}">
        <p14:creationId xmlns:p14="http://schemas.microsoft.com/office/powerpoint/2010/main" val="323851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OllyDbg</a:t>
            </a:r>
            <a:r>
              <a:rPr lang="en-US" altLang="zh-CN" dirty="0"/>
              <a:t> V2.01 </a:t>
            </a:r>
            <a:r>
              <a:rPr lang="zh-CN" altLang="en-US" dirty="0"/>
              <a:t>版本，好像也能抵抗住这种花指令</a:t>
            </a:r>
          </a:p>
        </p:txBody>
      </p:sp>
    </p:spTree>
    <p:extLst>
      <p:ext uri="{BB962C8B-B14F-4D97-AF65-F5344CB8AC3E}">
        <p14:creationId xmlns:p14="http://schemas.microsoft.com/office/powerpoint/2010/main" val="6695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栈主要用来存放局部变量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程序在读写数据的时候是通过地址查找的；函数调用前后后，需要保持原来的堆栈不变，确保数据（局部变量）的正确寻址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7645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ESP &lt;= EBP</a:t>
            </a:r>
          </a:p>
          <a:p>
            <a:r>
              <a:rPr lang="en-US" altLang="zh-CN" dirty="0"/>
              <a:t>ESP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变小时，栈的内存空间变大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89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栈主要用来存放局部变量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程序在读写数据的时候是通过地址查找的；函数调用前后后，需要保持原来的堆栈不变，确保数据（局部变量）的正确寻址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10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__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stdcall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C++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的标准调用方式，由被调用函数自己来恢复堆栈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385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__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userpurge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表示由被调用者清理堆栈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4981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27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IDA Pro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 IDC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脚本的编写与使用 （同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语言类似）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: </a:t>
            </a:r>
            <a:r>
              <a:rPr lang="en-US" altLang="zh-CN" dirty="0"/>
              <a:t>https://www.cnblogs.com/LyShark/p/13100048.html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382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658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这一页讲一下</a:t>
            </a:r>
          </a:p>
        </p:txBody>
      </p:sp>
    </p:spTree>
    <p:extLst>
      <p:ext uri="{BB962C8B-B14F-4D97-AF65-F5344CB8AC3E}">
        <p14:creationId xmlns:p14="http://schemas.microsoft.com/office/powerpoint/2010/main" val="3542028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“功能等价，分析复杂”</a:t>
            </a:r>
          </a:p>
        </p:txBody>
      </p:sp>
    </p:spTree>
    <p:extLst>
      <p:ext uri="{BB962C8B-B14F-4D97-AF65-F5344CB8AC3E}">
        <p14:creationId xmlns:p14="http://schemas.microsoft.com/office/powerpoint/2010/main" val="231425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代价是什么？</a:t>
            </a:r>
          </a:p>
        </p:txBody>
      </p:sp>
    </p:spTree>
    <p:extLst>
      <p:ext uri="{BB962C8B-B14F-4D97-AF65-F5344CB8AC3E}">
        <p14:creationId xmlns:p14="http://schemas.microsoft.com/office/powerpoint/2010/main" val="102782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代价是什么？</a:t>
            </a:r>
          </a:p>
        </p:txBody>
      </p:sp>
    </p:spTree>
    <p:extLst>
      <p:ext uri="{BB962C8B-B14F-4D97-AF65-F5344CB8AC3E}">
        <p14:creationId xmlns:p14="http://schemas.microsoft.com/office/powerpoint/2010/main" val="277865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相当于将中文转换为了英文，你只有掌握了英文的词，语法和句，才能看懂英文写的文章</a:t>
            </a:r>
          </a:p>
        </p:txBody>
      </p:sp>
    </p:spTree>
    <p:extLst>
      <p:ext uri="{BB962C8B-B14F-4D97-AF65-F5344CB8AC3E}">
        <p14:creationId xmlns:p14="http://schemas.microsoft.com/office/powerpoint/2010/main" val="221136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73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202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栈主要用来存放局部变量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程序在读写数据的时候是通过地址查找的；函数调用前后后，需要保持原来的堆栈不变，确保数据（局部变量）的正确寻址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65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12793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75000"/>
                </a:schemeClr>
              </a:buCl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8C9F06C-AF63-45A9-BACC-7BE4793C0292}" type="datetimeFigureOut">
              <a:rPr lang="zh-CN" altLang="en-US" smtClean="0"/>
              <a:pPr/>
              <a:t>2024/06/05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6F781C4-B8D4-4498-9C49-C9A9BB9F3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340768"/>
            <a:ext cx="8915400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914400" rtl="0" eaLnBrk="1" fontAlgn="auto" latinLnBrk="0" hangingPunct="1">
        <a:spcBef>
          <a:spcPct val="0"/>
        </a:spcBef>
        <a:spcAft>
          <a:spcPts val="0"/>
        </a:spcAft>
        <a:buNone/>
        <a:defRPr lang="zh-CN" altLang="en-US" sz="3600" b="1" kern="1200" dirty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p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1898744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556792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497993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510511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582519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088358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375820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59335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096592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564904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237029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3933058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1943357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293146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148162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2100"/>
            <a:ext cx="8265368" cy="10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539751" y="2913645"/>
            <a:ext cx="8986050" cy="79628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 defTabSz="957263" eaLnBrk="0" hangingPunct="0"/>
            <a:r>
              <a:rPr lang="zh-CN" altLang="en-US" sz="6000" b="1" dirty="0">
                <a:solidFill>
                  <a:srgbClr val="FFFF00"/>
                </a:solidFill>
                <a:cs typeface="+mn-ea"/>
                <a:sym typeface="+mn-lt"/>
              </a:rPr>
              <a:t>汇编语言与逆向工程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8132" y="5301208"/>
            <a:ext cx="54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kern="100" dirty="0">
                <a:solidFill>
                  <a:srgbClr val="0000FF"/>
                </a:solidFill>
                <a:cs typeface="+mn-ea"/>
                <a:sym typeface="+mn-lt"/>
              </a:rPr>
              <a:t>潘胜利</a:t>
            </a:r>
            <a:endParaRPr lang="en-US" altLang="zh-CN" sz="3600" b="1" kern="100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4095004-5F6A-4D56-91F9-44AF0AE60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144608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25916067-A50F-4002-B308-A2AFB0C88F63}"/>
              </a:ext>
            </a:extLst>
          </p:cNvPr>
          <p:cNvSpPr/>
          <p:nvPr/>
        </p:nvSpPr>
        <p:spPr>
          <a:xfrm>
            <a:off x="8424232" y="6351453"/>
            <a:ext cx="141096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3A670B9-370D-4587-BFE6-78BC4A6C8EF4}" type="datetime6">
              <a:rPr lang="zh-CN" altLang="en-US" sz="2000" b="1" kern="100" smtClean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pPr algn="ctr"/>
              <a:t>2024年6月</a:t>
            </a:fld>
            <a:endParaRPr lang="en-US" altLang="zh-CN" sz="20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DD6724-FF84-4A8B-8576-FA53FBEF3082}"/>
              </a:ext>
            </a:extLst>
          </p:cNvPr>
          <p:cNvSpPr txBox="1"/>
          <p:nvPr/>
        </p:nvSpPr>
        <p:spPr>
          <a:xfrm>
            <a:off x="2936776" y="6344472"/>
            <a:ext cx="496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网络空间安全学院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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网络安全与治理中心</a:t>
            </a:r>
          </a:p>
        </p:txBody>
      </p:sp>
      <p:pic>
        <p:nvPicPr>
          <p:cNvPr id="10242" name="Picture 2" descr="北邮文化-北京邮电大学">
            <a:extLst>
              <a:ext uri="{FF2B5EF4-FFF2-40B4-BE49-F238E27FC236}">
                <a16:creationId xmlns:a16="http://schemas.microsoft.com/office/drawing/2014/main" id="{3B295C18-7E81-43D3-93D6-45ECA9BF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" y="97021"/>
            <a:ext cx="2900833" cy="78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9828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648072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）源码级混淆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种类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C072A85-0BB5-43D3-BBE1-A0EA161C9F51}"/>
              </a:ext>
            </a:extLst>
          </p:cNvPr>
          <p:cNvGraphicFramePr/>
          <p:nvPr/>
        </p:nvGraphicFramePr>
        <p:xfrm>
          <a:off x="487534" y="2276872"/>
          <a:ext cx="4032447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标注: 线形(带边框和强调线) 10">
            <a:extLst>
              <a:ext uri="{FF2B5EF4-FFF2-40B4-BE49-F238E27FC236}">
                <a16:creationId xmlns:a16="http://schemas.microsoft.com/office/drawing/2014/main" id="{245EC9C0-1A3B-43D7-9521-E5B8213E4B61}"/>
              </a:ext>
            </a:extLst>
          </p:cNvPr>
          <p:cNvSpPr/>
          <p:nvPr/>
        </p:nvSpPr>
        <p:spPr>
          <a:xfrm>
            <a:off x="5790037" y="4149080"/>
            <a:ext cx="4059507" cy="1944215"/>
          </a:xfrm>
          <a:prstGeom prst="accentBorderCallout1">
            <a:avLst>
              <a:gd name="adj1" fmla="val 18750"/>
              <a:gd name="adj2" fmla="val -8333"/>
              <a:gd name="adj3" fmla="val 88635"/>
              <a:gd name="adj4" fmla="val -31326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8288" lvl="2" indent="-268288" algn="just"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+mn-ea"/>
                <a:sym typeface="+mn-lt"/>
              </a:rPr>
              <a:t>通过对程序部分进行加密，在即将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运行时代码进行自解密</a:t>
            </a: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，然后执行解密之后的代码</a:t>
            </a:r>
          </a:p>
        </p:txBody>
      </p:sp>
    </p:spTree>
    <p:extLst>
      <p:ext uri="{BB962C8B-B14F-4D97-AF65-F5344CB8AC3E}">
        <p14:creationId xmlns:p14="http://schemas.microsoft.com/office/powerpoint/2010/main" val="2105830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打开</a:t>
            </a:r>
            <a:r>
              <a:rPr lang="en-US" altLang="zh-CN" dirty="0" err="1">
                <a:cs typeface="+mn-ea"/>
                <a:sym typeface="+mn-lt"/>
              </a:rPr>
              <a:t>test_fla</a:t>
            </a:r>
            <a:r>
              <a:rPr lang="zh-CN" altLang="en-US" dirty="0">
                <a:cs typeface="+mn-ea"/>
                <a:sym typeface="+mn-lt"/>
              </a:rPr>
              <a:t>，可以看到程序的控制流程被压扁，相比于虚假控制流程混淆模式，该模式没有插入垃圾指令，只是出现很多代码分支，控制流程被打乱，红色的是原来的</a:t>
            </a:r>
            <a:r>
              <a:rPr lang="en-US" altLang="zh-CN" dirty="0">
                <a:cs typeface="+mn-ea"/>
                <a:sym typeface="+mn-lt"/>
              </a:rPr>
              <a:t>if-else</a:t>
            </a:r>
            <a:r>
              <a:rPr lang="zh-CN" altLang="en-US" dirty="0">
                <a:cs typeface="+mn-ea"/>
                <a:sym typeface="+mn-lt"/>
              </a:rPr>
              <a:t>基本块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pic>
        <p:nvPicPr>
          <p:cNvPr id="6" name="图片 5"/>
          <p:cNvPicPr/>
          <p:nvPr/>
        </p:nvPicPr>
        <p:blipFill rotWithShape="1">
          <a:blip r:embed="rId2"/>
          <a:srcRect l="35726" r="30238"/>
          <a:stretch/>
        </p:blipFill>
        <p:spPr>
          <a:xfrm>
            <a:off x="5673080" y="3501008"/>
            <a:ext cx="1872208" cy="3000396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000" y="3501008"/>
            <a:ext cx="2794357" cy="3071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8345859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第九章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使用快捷键</a:t>
            </a:r>
            <a:r>
              <a:rPr lang="en-US" altLang="zh-CN" dirty="0">
                <a:cs typeface="+mn-ea"/>
                <a:sym typeface="+mn-lt"/>
              </a:rPr>
              <a:t>F5</a:t>
            </a:r>
            <a:r>
              <a:rPr lang="zh-CN" altLang="en-US" dirty="0">
                <a:cs typeface="+mn-ea"/>
                <a:sym typeface="+mn-lt"/>
              </a:rPr>
              <a:t>反编译后可以看到原来的</a:t>
            </a:r>
            <a:r>
              <a:rPr lang="en-US" altLang="zh-CN" dirty="0">
                <a:cs typeface="+mn-ea"/>
                <a:sym typeface="+mn-lt"/>
              </a:rPr>
              <a:t>if-else</a:t>
            </a:r>
            <a:r>
              <a:rPr lang="zh-CN" altLang="en-US" dirty="0">
                <a:cs typeface="+mn-ea"/>
                <a:sym typeface="+mn-lt"/>
              </a:rPr>
              <a:t>逻辑变成了</a:t>
            </a:r>
            <a:r>
              <a:rPr lang="en-US" altLang="zh-CN" dirty="0">
                <a:cs typeface="+mn-ea"/>
                <a:sym typeface="+mn-lt"/>
              </a:rPr>
              <a:t>switch</a:t>
            </a:r>
            <a:r>
              <a:rPr lang="zh-CN" altLang="en-US" dirty="0">
                <a:cs typeface="+mn-ea"/>
                <a:sym typeface="+mn-lt"/>
              </a:rPr>
              <a:t>循环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845" y="2708920"/>
            <a:ext cx="5274310" cy="37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07464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0" y="2079272"/>
            <a:ext cx="9906000" cy="3106057"/>
          </a:xfrm>
          <a:prstGeom prst="rect">
            <a:avLst/>
          </a:prstGeom>
          <a:solidFill>
            <a:srgbClr val="1895D3">
              <a:alpha val="89018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Oval 8"/>
          <p:cNvSpPr>
            <a:spLocks noChangeArrowheads="1"/>
          </p:cNvSpPr>
          <p:nvPr/>
        </p:nvSpPr>
        <p:spPr bwMode="auto">
          <a:xfrm>
            <a:off x="6300192" y="1952896"/>
            <a:ext cx="540001" cy="54000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Oval 10"/>
          <p:cNvSpPr>
            <a:spLocks noChangeArrowheads="1"/>
          </p:cNvSpPr>
          <p:nvPr/>
        </p:nvSpPr>
        <p:spPr bwMode="auto">
          <a:xfrm>
            <a:off x="107951" y="3678521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8361116" y="4691039"/>
            <a:ext cx="719137" cy="720725"/>
          </a:xfrm>
          <a:prstGeom prst="ellipse">
            <a:avLst/>
          </a:prstGeom>
          <a:gradFill rotWithShape="0">
            <a:gsLst>
              <a:gs pos="0">
                <a:schemeClr val="bg1">
                  <a:alpha val="60999"/>
                </a:schemeClr>
              </a:gs>
              <a:gs pos="100000">
                <a:srgbClr val="79C2E6">
                  <a:alpha val="29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2"/>
          <p:cNvSpPr>
            <a:spLocks noChangeArrowheads="1"/>
          </p:cNvSpPr>
          <p:nvPr/>
        </p:nvSpPr>
        <p:spPr bwMode="auto">
          <a:xfrm>
            <a:off x="1079762" y="4763047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4139953" y="4268886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Oval 24"/>
          <p:cNvSpPr>
            <a:spLocks noChangeArrowheads="1"/>
          </p:cNvSpPr>
          <p:nvPr/>
        </p:nvSpPr>
        <p:spPr bwMode="auto">
          <a:xfrm>
            <a:off x="827584" y="4556348"/>
            <a:ext cx="576262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Oval 27"/>
          <p:cNvSpPr>
            <a:spLocks noChangeArrowheads="1"/>
          </p:cNvSpPr>
          <p:nvPr/>
        </p:nvSpPr>
        <p:spPr bwMode="auto">
          <a:xfrm>
            <a:off x="671284" y="1665362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Oval 29"/>
          <p:cNvSpPr>
            <a:spLocks noChangeArrowheads="1"/>
          </p:cNvSpPr>
          <p:nvPr/>
        </p:nvSpPr>
        <p:spPr bwMode="auto">
          <a:xfrm>
            <a:off x="1031646" y="2277120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Oval 34"/>
          <p:cNvSpPr>
            <a:spLocks noChangeArrowheads="1"/>
          </p:cNvSpPr>
          <p:nvPr/>
        </p:nvSpPr>
        <p:spPr bwMode="auto">
          <a:xfrm>
            <a:off x="8553451" y="2745432"/>
            <a:ext cx="576263" cy="576262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35"/>
          <p:cNvSpPr>
            <a:spLocks noChangeArrowheads="1"/>
          </p:cNvSpPr>
          <p:nvPr/>
        </p:nvSpPr>
        <p:spPr bwMode="auto">
          <a:xfrm>
            <a:off x="6902982" y="2417557"/>
            <a:ext cx="431800" cy="431800"/>
          </a:xfrm>
          <a:prstGeom prst="ellipse">
            <a:avLst/>
          </a:prstGeom>
          <a:gradFill rotWithShape="0">
            <a:gsLst>
              <a:gs pos="0">
                <a:schemeClr val="bg1">
                  <a:alpha val="37999"/>
                </a:schemeClr>
              </a:gs>
              <a:gs pos="100000">
                <a:srgbClr val="79C2E6">
                  <a:alpha val="7999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2627784" y="4113586"/>
            <a:ext cx="576262" cy="574675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37"/>
          <p:cNvSpPr>
            <a:spLocks noChangeArrowheads="1"/>
          </p:cNvSpPr>
          <p:nvPr/>
        </p:nvSpPr>
        <p:spPr bwMode="auto">
          <a:xfrm>
            <a:off x="3448358" y="2123885"/>
            <a:ext cx="719137" cy="719137"/>
          </a:xfrm>
          <a:prstGeom prst="ellipse">
            <a:avLst/>
          </a:prstGeom>
          <a:gradFill rotWithShape="0">
            <a:gsLst>
              <a:gs pos="0">
                <a:schemeClr val="bg1">
                  <a:alpha val="39000"/>
                </a:schemeClr>
              </a:gs>
              <a:gs pos="100000">
                <a:srgbClr val="79C2E6">
                  <a:alpha val="1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Oval 38"/>
          <p:cNvSpPr>
            <a:spLocks noChangeArrowheads="1"/>
          </p:cNvSpPr>
          <p:nvPr/>
        </p:nvSpPr>
        <p:spPr bwMode="auto">
          <a:xfrm>
            <a:off x="6819087" y="4473674"/>
            <a:ext cx="971550" cy="971550"/>
          </a:xfrm>
          <a:prstGeom prst="ellipse">
            <a:avLst/>
          </a:prstGeom>
          <a:gradFill rotWithShape="0">
            <a:gsLst>
              <a:gs pos="0">
                <a:schemeClr val="bg1">
                  <a:alpha val="26999"/>
                </a:schemeClr>
              </a:gs>
              <a:gs pos="100000">
                <a:srgbClr val="79C2E6">
                  <a:alpha val="9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6599329" y="4328690"/>
            <a:ext cx="719138" cy="719138"/>
          </a:xfrm>
          <a:prstGeom prst="ellipse">
            <a:avLst/>
          </a:prstGeom>
          <a:gradFill rotWithShape="0">
            <a:gsLst>
              <a:gs pos="0">
                <a:schemeClr val="bg1">
                  <a:alpha val="42000"/>
                </a:schemeClr>
              </a:gs>
              <a:gs pos="100000">
                <a:srgbClr val="79C2E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10"/>
            <a:ext cx="6048000" cy="7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2279"/>
            <a:ext cx="9144000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标题 2"/>
          <p:cNvSpPr txBox="1">
            <a:spLocks/>
          </p:cNvSpPr>
          <p:nvPr/>
        </p:nvSpPr>
        <p:spPr>
          <a:xfrm>
            <a:off x="467544" y="3133357"/>
            <a:ext cx="8986050" cy="8333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 defTabSz="957263" eaLnBrk="0" hangingPunct="0"/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谢    谢！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33863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60512" y="1628800"/>
            <a:ext cx="8850188" cy="5229200"/>
          </a:xfrm>
        </p:spPr>
        <p:txBody>
          <a:bodyPr>
            <a:normAutofit fontScale="92500"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）机器码混淆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A 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指令替换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将原有的一条或者几条能完成某种功能的简洁指令，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替换为大量冗余的指令，增加逆向分析的代码量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从视觉上产生一种复杂感，增加逆向分析的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“心理”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dirty="0">
                <a:cs typeface="+mn-ea"/>
                <a:sym typeface="+mn-lt"/>
              </a:rPr>
              <a:t>难度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B.1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平坦控制流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将程序原有的顺序、选择、循环结构等，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重构为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switch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结构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使得程序的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流程结构从原有正常形态转变为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扁平状</a:t>
            </a:r>
            <a:endParaRPr lang="en-US" altLang="zh-CN" dirty="0">
              <a:solidFill>
                <a:srgbClr val="0000FF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1" algn="just"/>
            <a:r>
              <a:rPr lang="en-US" altLang="zh-CN" dirty="0">
                <a:cs typeface="+mn-ea"/>
                <a:sym typeface="+mn-lt"/>
              </a:rPr>
              <a:t>B.2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伪造控制流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构造出根本不会去真正执行的控制流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在静态分析时，会形成强烈的干扰，增加逆向人员的工作量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种类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5E359A7E-2960-452A-9382-54E1C87465AA}"/>
              </a:ext>
            </a:extLst>
          </p:cNvPr>
          <p:cNvSpPr/>
          <p:nvPr/>
        </p:nvSpPr>
        <p:spPr>
          <a:xfrm>
            <a:off x="560512" y="2276872"/>
            <a:ext cx="360040" cy="4032448"/>
          </a:xfrm>
          <a:prstGeom prst="leftBrace">
            <a:avLst>
              <a:gd name="adj1" fmla="val 52923"/>
              <a:gd name="adj2" fmla="val 50000"/>
            </a:avLst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76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24536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）机器码混淆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种类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47A01A-0E6E-4AF3-B022-67BEE902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76" y="3573016"/>
            <a:ext cx="4680520" cy="301929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3F5D029-9A6F-49C0-B54D-3A6E3642DB53}"/>
              </a:ext>
            </a:extLst>
          </p:cNvPr>
          <p:cNvGrpSpPr/>
          <p:nvPr/>
        </p:nvGrpSpPr>
        <p:grpSpPr>
          <a:xfrm>
            <a:off x="2504728" y="1988840"/>
            <a:ext cx="5400600" cy="1350127"/>
            <a:chOff x="2144688" y="5391241"/>
            <a:chExt cx="5400600" cy="135012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04C885D5-883F-4181-94CF-817BFEEE6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688" y="5790204"/>
              <a:ext cx="5400600" cy="95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B0002B2-46E3-4B0A-B1DF-1493B6A3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4968" y="5391241"/>
              <a:ext cx="1152128" cy="382273"/>
            </a:xfrm>
            <a:prstGeom prst="rect">
              <a:avLst/>
            </a:prstGeom>
          </p:spPr>
        </p:pic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F32DD82-9784-42B9-99DC-79AE69A698EF}"/>
              </a:ext>
            </a:extLst>
          </p:cNvPr>
          <p:cNvCxnSpPr>
            <a:cxnSpLocks/>
          </p:cNvCxnSpPr>
          <p:nvPr/>
        </p:nvCxnSpPr>
        <p:spPr>
          <a:xfrm flipV="1">
            <a:off x="3872880" y="3284984"/>
            <a:ext cx="288032" cy="37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84F2088-4B7A-4C4F-A4B3-BACA6657D50E}"/>
              </a:ext>
            </a:extLst>
          </p:cNvPr>
          <p:cNvSpPr txBox="1"/>
          <p:nvPr/>
        </p:nvSpPr>
        <p:spPr>
          <a:xfrm>
            <a:off x="1505471" y="6488668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gcc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混淆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https://github.com/meme/hellscape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893687-5EE6-42DD-A466-ED5C1C60E42F}"/>
              </a:ext>
            </a:extLst>
          </p:cNvPr>
          <p:cNvSpPr/>
          <p:nvPr/>
        </p:nvSpPr>
        <p:spPr>
          <a:xfrm>
            <a:off x="2981226" y="3676782"/>
            <a:ext cx="1440160" cy="254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4FF9F7-4662-4A2C-8A37-4773584692E6}"/>
              </a:ext>
            </a:extLst>
          </p:cNvPr>
          <p:cNvSpPr txBox="1"/>
          <p:nvPr/>
        </p:nvSpPr>
        <p:spPr>
          <a:xfrm>
            <a:off x="4997450" y="2020590"/>
            <a:ext cx="35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CBB91C-4D3A-4418-8DA9-587162BF41BB}"/>
              </a:ext>
            </a:extLst>
          </p:cNvPr>
          <p:cNvSpPr txBox="1"/>
          <p:nvPr/>
        </p:nvSpPr>
        <p:spPr>
          <a:xfrm>
            <a:off x="4534793" y="3567507"/>
            <a:ext cx="336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288BA42-F152-4F63-AEA2-2B82B756DE23}"/>
              </a:ext>
            </a:extLst>
          </p:cNvPr>
          <p:cNvSpPr txBox="1"/>
          <p:nvPr/>
        </p:nvSpPr>
        <p:spPr>
          <a:xfrm>
            <a:off x="5885258" y="3568263"/>
            <a:ext cx="40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</a:t>
            </a:r>
          </a:p>
        </p:txBody>
      </p:sp>
    </p:spTree>
    <p:extLst>
      <p:ext uri="{BB962C8B-B14F-4D97-AF65-F5344CB8AC3E}">
        <p14:creationId xmlns:p14="http://schemas.microsoft.com/office/powerpoint/2010/main" val="255585566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96544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3</a:t>
            </a:r>
            <a:r>
              <a:rPr lang="zh-CN" altLang="en-US" dirty="0">
                <a:cs typeface="+mn-ea"/>
                <a:sym typeface="+mn-lt"/>
              </a:rPr>
              <a:t>）混淆器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对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JS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进行混淆的工具有诸如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YUI Compressor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Google Closure Compiler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UglifyJS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JScrambler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工具介绍</a:t>
            </a:r>
          </a:p>
        </p:txBody>
      </p:sp>
      <p:pic>
        <p:nvPicPr>
          <p:cNvPr id="1026" name="Picture 2" descr="UHS | VMProtect Ultimate">
            <a:extLst>
              <a:ext uri="{FF2B5EF4-FFF2-40B4-BE49-F238E27FC236}">
                <a16:creationId xmlns:a16="http://schemas.microsoft.com/office/drawing/2014/main" id="{08AB9EF7-F871-47BC-8FF0-98FBCC177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r="16251"/>
          <a:stretch/>
        </p:blipFill>
        <p:spPr bwMode="auto">
          <a:xfrm>
            <a:off x="7473280" y="3762756"/>
            <a:ext cx="223224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53A46AE8-B071-4D13-9CC3-5DFCF57349C6}"/>
              </a:ext>
            </a:extLst>
          </p:cNvPr>
          <p:cNvSpPr txBox="1">
            <a:spLocks/>
          </p:cNvSpPr>
          <p:nvPr/>
        </p:nvSpPr>
        <p:spPr>
          <a:xfrm>
            <a:off x="491872" y="3883192"/>
            <a:ext cx="6909400" cy="24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windows</a:t>
            </a:r>
            <a:r>
              <a:rPr lang="zh-CN" altLang="en-US" dirty="0">
                <a:cs typeface="+mn-ea"/>
                <a:sym typeface="+mn-lt"/>
              </a:rPr>
              <a:t>下进行代码混淆的工具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 err="1">
                <a:cs typeface="+mn-ea"/>
                <a:sym typeface="+mn-lt"/>
              </a:rPr>
              <a:t>VMProtect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VMP</a:t>
            </a:r>
            <a:r>
              <a:rPr lang="zh-CN" altLang="en-US" dirty="0">
                <a:cs typeface="+mn-ea"/>
                <a:sym typeface="+mn-lt"/>
              </a:rPr>
              <a:t>能实现代码虚拟化，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将部分或者全部代码使用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VMP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混淆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将该部分代码转换为自身才能解释执行的代码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3" algn="just"/>
            <a:r>
              <a:rPr lang="zh-CN" altLang="en-US" dirty="0">
                <a:cs typeface="+mn-ea"/>
                <a:sym typeface="+mn-lt"/>
              </a:rPr>
              <a:t>按照</a:t>
            </a:r>
            <a:r>
              <a:rPr lang="en-US" altLang="zh-CN" dirty="0">
                <a:cs typeface="+mn-ea"/>
                <a:sym typeface="+mn-lt"/>
              </a:rPr>
              <a:t>VMP</a:t>
            </a:r>
            <a:r>
              <a:rPr lang="zh-CN" altLang="en-US" dirty="0">
                <a:cs typeface="+mn-ea"/>
                <a:sym typeface="+mn-lt"/>
              </a:rPr>
              <a:t>自身实现的虚拟机架构去解释执行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96455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24536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混淆器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LLVM (Low Level Virtual Machine, </a:t>
            </a:r>
            <a:r>
              <a:rPr lang="zh-CN" altLang="en-US" dirty="0">
                <a:cs typeface="+mn-ea"/>
                <a:sym typeface="+mn-lt"/>
              </a:rPr>
              <a:t>底层虚拟机</a:t>
            </a:r>
            <a:r>
              <a:rPr lang="en-US" altLang="zh-CN" dirty="0">
                <a:cs typeface="+mn-ea"/>
                <a:sym typeface="+mn-lt"/>
              </a:rPr>
              <a:t>)</a:t>
            </a:r>
            <a:r>
              <a:rPr lang="zh-CN" altLang="en-US" dirty="0">
                <a:cs typeface="+mn-ea"/>
                <a:sym typeface="+mn-lt"/>
              </a:rPr>
              <a:t>，是伊利诺伊大学的一个研究项目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提供了一套中立的中间代码</a:t>
            </a:r>
            <a:r>
              <a:rPr lang="en-US" altLang="zh-CN" dirty="0">
                <a:cs typeface="+mn-ea"/>
                <a:sym typeface="+mn-lt"/>
              </a:rPr>
              <a:t>IR</a:t>
            </a:r>
            <a:r>
              <a:rPr lang="zh-CN" altLang="en-US" dirty="0">
                <a:cs typeface="+mn-ea"/>
                <a:sym typeface="+mn-lt"/>
              </a:rPr>
              <a:t>和编译基础设施，并围绕这些设施提供了一套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全新的编译策略</a:t>
            </a:r>
            <a:r>
              <a:rPr lang="zh-CN" altLang="en-US" dirty="0">
                <a:cs typeface="+mn-ea"/>
                <a:sym typeface="+mn-lt"/>
              </a:rPr>
              <a:t>（使得优化能够在编译、连接、运行环境执行过程中，以及安装之后以有效的方式进行）</a:t>
            </a:r>
            <a:endParaRPr lang="en-US" altLang="zh-CN" dirty="0">
              <a:cs typeface="+mn-ea"/>
              <a:sym typeface="+mn-lt"/>
            </a:endParaRPr>
          </a:p>
          <a:p>
            <a:pPr lvl="3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Obfuscator-LLVM </a:t>
            </a:r>
            <a:r>
              <a:rPr lang="zh-CN" altLang="en-US" dirty="0">
                <a:cs typeface="+mn-ea"/>
                <a:sym typeface="+mn-lt"/>
              </a:rPr>
              <a:t>是一个开源项目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适用于</a:t>
            </a:r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所支持的所有语言 </a:t>
            </a:r>
            <a:r>
              <a:rPr lang="en-US" altLang="zh-CN" dirty="0">
                <a:cs typeface="+mn-ea"/>
                <a:sym typeface="+mn-lt"/>
              </a:rPr>
              <a:t>(C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C++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Objective-C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Ada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Fortran) </a:t>
            </a:r>
            <a:r>
              <a:rPr lang="zh-CN" altLang="en-US" dirty="0">
                <a:cs typeface="+mn-ea"/>
                <a:sym typeface="+mn-lt"/>
              </a:rPr>
              <a:t>和多个指令系统 </a:t>
            </a:r>
            <a:r>
              <a:rPr lang="en-US" altLang="zh-CN" dirty="0">
                <a:cs typeface="+mn-ea"/>
                <a:sym typeface="+mn-lt"/>
              </a:rPr>
              <a:t>(x86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x86-64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PowerPC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PowerPC-64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ARM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Thumb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SPARC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Alpha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CellSPU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MIPS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MSP430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SystemZ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Xcore</a:t>
            </a:r>
            <a:r>
              <a:rPr lang="zh-CN" altLang="en-US" dirty="0">
                <a:cs typeface="+mn-ea"/>
                <a:sym typeface="+mn-lt"/>
              </a:rPr>
              <a:t>等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工具介绍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7EB0F-C830-425D-8311-1C5D8596B9D1}"/>
              </a:ext>
            </a:extLst>
          </p:cNvPr>
          <p:cNvSpPr txBox="1"/>
          <p:nvPr/>
        </p:nvSpPr>
        <p:spPr>
          <a:xfrm>
            <a:off x="1856656" y="6021288"/>
            <a:ext cx="6624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https://github.com/qtfreet00/llvm-obfuscator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https://github.com/0x3f97/ollvm-12.x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6262D3-DEF6-475F-9991-7880541197F2}"/>
              </a:ext>
            </a:extLst>
          </p:cNvPr>
          <p:cNvSpPr txBox="1"/>
          <p:nvPr/>
        </p:nvSpPr>
        <p:spPr>
          <a:xfrm>
            <a:off x="1856656" y="389836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https://llvm.org/</a:t>
            </a:r>
          </a:p>
        </p:txBody>
      </p:sp>
    </p:spTree>
    <p:extLst>
      <p:ext uri="{BB962C8B-B14F-4D97-AF65-F5344CB8AC3E}">
        <p14:creationId xmlns:p14="http://schemas.microsoft.com/office/powerpoint/2010/main" val="12765552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代码混淆简介</a:t>
            </a: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二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花指令混淆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SMC</a:t>
            </a:r>
            <a:r>
              <a:rPr lang="zh-CN" altLang="en-US" dirty="0">
                <a:cs typeface="+mn-ea"/>
                <a:sym typeface="+mn-lt"/>
              </a:rPr>
              <a:t>代码自修改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四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. OLLVM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混淆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321173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花指令原理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花指令通常用来抵御静态分析，通过花指令混淆的程序，会扰乱汇编代码的可读性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在静态分析下，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使反汇编器无法正常解析</a:t>
            </a:r>
            <a:r>
              <a:rPr lang="zh-CN" altLang="en-US" dirty="0">
                <a:cs typeface="+mn-ea"/>
                <a:sym typeface="+mn-lt"/>
              </a:rPr>
              <a:t>，反编译器无法正常反编译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A3785B-D9C9-4A93-B9B0-37F90B0C2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" t="13084" r="5658" b="31670"/>
          <a:stretch/>
        </p:blipFill>
        <p:spPr bwMode="auto">
          <a:xfrm>
            <a:off x="1352600" y="4293096"/>
            <a:ext cx="6480720" cy="2018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A148D6-9AAF-4564-88B3-E784FF3F62EF}"/>
              </a:ext>
            </a:extLst>
          </p:cNvPr>
          <p:cNvSpPr txBox="1"/>
          <p:nvPr/>
        </p:nvSpPr>
        <p:spPr>
          <a:xfrm>
            <a:off x="1280592" y="6387465"/>
            <a:ext cx="502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https://github.com/adversarial/junk_generator</a:t>
            </a:r>
          </a:p>
        </p:txBody>
      </p:sp>
    </p:spTree>
    <p:extLst>
      <p:ext uri="{BB962C8B-B14F-4D97-AF65-F5344CB8AC3E}">
        <p14:creationId xmlns:p14="http://schemas.microsoft.com/office/powerpoint/2010/main" val="36233971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87560" y="1772816"/>
            <a:ext cx="5904656" cy="4680520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知识回顾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汇编代码（</a:t>
            </a:r>
            <a:r>
              <a:rPr lang="en-US" altLang="zh-CN" dirty="0">
                <a:cs typeface="+mn-ea"/>
                <a:sym typeface="+mn-lt"/>
              </a:rPr>
              <a:t>Assembly Code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用人类可读（容易理解的）汇编语言助记符书写的代码</a:t>
            </a:r>
            <a:endParaRPr lang="en-US" altLang="zh-CN" dirty="0">
              <a:cs typeface="+mn-ea"/>
              <a:sym typeface="+mn-lt"/>
            </a:endParaRPr>
          </a:p>
          <a:p>
            <a:pPr lvl="3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十六进制码（</a:t>
            </a:r>
            <a:r>
              <a:rPr lang="en-US" altLang="zh-CN" dirty="0">
                <a:cs typeface="+mn-ea"/>
                <a:sym typeface="+mn-lt"/>
              </a:rPr>
              <a:t>Hexadecimal Code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用人类可读的十六进制表示的代码</a:t>
            </a:r>
            <a:endParaRPr lang="en-US" altLang="zh-CN" dirty="0">
              <a:cs typeface="+mn-ea"/>
              <a:sym typeface="+mn-lt"/>
            </a:endParaRPr>
          </a:p>
          <a:p>
            <a:pPr lvl="3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机器码（</a:t>
            </a:r>
            <a:r>
              <a:rPr lang="en-US" altLang="zh-CN" dirty="0">
                <a:cs typeface="+mn-ea"/>
                <a:sym typeface="+mn-lt"/>
              </a:rPr>
              <a:t>Machine Code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用硬件可直接执行运行的二进制码来表示的代码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2050" name="Picture 2" descr="Difference between Source Code and Object Code - GeeksforGeeks">
            <a:extLst>
              <a:ext uri="{FF2B5EF4-FFF2-40B4-BE49-F238E27FC236}">
                <a16:creationId xmlns:a16="http://schemas.microsoft.com/office/drawing/2014/main" id="{0F46E1EF-5F10-496A-9648-3E766C8E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1751934"/>
            <a:ext cx="3744416" cy="237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onversion Of Number System – Hexadecimal To Decimal - World Tech Journal">
            <a:extLst>
              <a:ext uri="{FF2B5EF4-FFF2-40B4-BE49-F238E27FC236}">
                <a16:creationId xmlns:a16="http://schemas.microsoft.com/office/drawing/2014/main" id="{EC1CF0E8-1BB5-4122-8DCD-B6CED88ED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" t="3129" r="5346" b="7664"/>
          <a:stretch/>
        </p:blipFill>
        <p:spPr bwMode="auto">
          <a:xfrm>
            <a:off x="6105128" y="4207996"/>
            <a:ext cx="3456384" cy="231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18497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040560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两类反汇编算法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线性扫描算法 </a:t>
            </a:r>
            <a:r>
              <a:rPr lang="en-US" altLang="zh-CN" dirty="0">
                <a:cs typeface="+mn-ea"/>
                <a:sym typeface="+mn-lt"/>
              </a:rPr>
              <a:t>(Linear Sweep)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递归行进算法 </a:t>
            </a:r>
            <a:r>
              <a:rPr lang="en-US" altLang="zh-CN" dirty="0">
                <a:cs typeface="+mn-ea"/>
                <a:sym typeface="+mn-lt"/>
              </a:rPr>
              <a:t>(Recursive Traversal)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6" name="Picture 2" descr="Toward a Best-of-Both-Worlds Binary Disassembler | Trail of Bits Blog">
            <a:extLst>
              <a:ext uri="{FF2B5EF4-FFF2-40B4-BE49-F238E27FC236}">
                <a16:creationId xmlns:a16="http://schemas.microsoft.com/office/drawing/2014/main" id="{6AFC53E2-F30E-43B6-A3EF-2FE694A5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3645024"/>
            <a:ext cx="750024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872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040560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两类反汇编算法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线性扫描算法</a:t>
            </a:r>
            <a:r>
              <a:rPr lang="en-US" altLang="zh-CN" dirty="0">
                <a:cs typeface="+mn-ea"/>
                <a:sym typeface="+mn-lt"/>
              </a:rPr>
              <a:t>(Linear Sweep)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从第一个字节开始，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以线性模式扫描整个代码段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将一条指令的结束作为另一条指令的开始，逐条反汇编每条指令，直到完成整个代码段的分析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由于没有考虑代码中可能混有的数据，容易出错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B42293-7052-4CBD-B3F0-CB43F8C00B86}"/>
              </a:ext>
            </a:extLst>
          </p:cNvPr>
          <p:cNvSpPr txBox="1"/>
          <p:nvPr/>
        </p:nvSpPr>
        <p:spPr>
          <a:xfrm>
            <a:off x="1208584" y="4725144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__label</a:t>
            </a:r>
          </a:p>
          <a:p>
            <a:r>
              <a:rPr lang="en-US" altLang="zh-CN" dirty="0" err="1">
                <a:cs typeface="+mn-ea"/>
                <a:sym typeface="+mn-lt"/>
              </a:rPr>
              <a:t>db</a:t>
            </a:r>
            <a:r>
              <a:rPr lang="en-US" altLang="zh-CN" dirty="0">
                <a:cs typeface="+mn-ea"/>
                <a:sym typeface="+mn-lt"/>
              </a:rPr>
              <a:t> 0xE8;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插入的数据，形成干扰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__label:</a:t>
            </a:r>
          </a:p>
          <a:p>
            <a:r>
              <a:rPr lang="en-US" altLang="zh-CN" dirty="0">
                <a:cs typeface="+mn-ea"/>
                <a:sym typeface="+mn-lt"/>
              </a:rPr>
              <a:t>      pop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53FA22-ECF1-4CE7-BE1D-E55286B1641C}"/>
              </a:ext>
            </a:extLst>
          </p:cNvPr>
          <p:cNvSpPr txBox="1"/>
          <p:nvPr/>
        </p:nvSpPr>
        <p:spPr>
          <a:xfrm>
            <a:off x="7545288" y="4725144"/>
            <a:ext cx="158417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__label</a:t>
            </a:r>
          </a:p>
          <a:p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call 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xxxx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97BBE0E-6F24-43C5-A515-E7A898ED52F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20952" y="5186809"/>
            <a:ext cx="302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067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代码混淆简介</a:t>
            </a: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花指令混淆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SMC</a:t>
            </a:r>
            <a:r>
              <a:rPr lang="zh-CN" altLang="en-US" dirty="0">
                <a:cs typeface="+mn-ea"/>
                <a:sym typeface="+mn-lt"/>
              </a:rPr>
              <a:t>代码自修改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四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. OLLVM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混淆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3386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040560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两类反汇编算法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递归行进算法</a:t>
            </a:r>
            <a:r>
              <a:rPr lang="en-US" altLang="zh-CN" dirty="0">
                <a:cs typeface="+mn-ea"/>
                <a:sym typeface="+mn-lt"/>
              </a:rPr>
              <a:t>(Recursive Traversal)</a:t>
            </a:r>
          </a:p>
          <a:p>
            <a:pPr lvl="2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对代码可能的执行路径进行扫描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当解码出分支指令后，就把这个分支指令的地址记录下来，并反汇编各个分支中的指令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能够一定程度避免将代码中的数据作为指令解析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但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有个前提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所识别的路径为正常可执行路径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610876-A658-4F42-B996-4FF97971381A}"/>
              </a:ext>
            </a:extLst>
          </p:cNvPr>
          <p:cNvSpPr txBox="1"/>
          <p:nvPr/>
        </p:nvSpPr>
        <p:spPr>
          <a:xfrm>
            <a:off x="1608026" y="4797152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cs typeface="+mn-ea"/>
                <a:sym typeface="+mn-lt"/>
              </a:rPr>
              <a:t>xor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b="1" dirty="0" err="1">
                <a:cs typeface="+mn-ea"/>
                <a:sym typeface="+mn-lt"/>
              </a:rPr>
              <a:t>jz</a:t>
            </a:r>
            <a:r>
              <a:rPr lang="en-US" altLang="zh-CN" dirty="0">
                <a:cs typeface="+mn-ea"/>
                <a:sym typeface="+mn-lt"/>
              </a:rPr>
              <a:t>  __label</a:t>
            </a:r>
          </a:p>
          <a:p>
            <a:r>
              <a:rPr lang="en-US" altLang="zh-CN" b="1" dirty="0" err="1">
                <a:cs typeface="+mn-ea"/>
                <a:sym typeface="+mn-lt"/>
              </a:rPr>
              <a:t>db</a:t>
            </a:r>
            <a:r>
              <a:rPr lang="en-US" altLang="zh-CN" dirty="0">
                <a:cs typeface="+mn-ea"/>
                <a:sym typeface="+mn-lt"/>
              </a:rPr>
              <a:t> 0xE8;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插入的数据，形成干扰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__label:</a:t>
            </a:r>
          </a:p>
          <a:p>
            <a:r>
              <a:rPr lang="en-US" altLang="zh-CN" dirty="0">
                <a:cs typeface="+mn-ea"/>
                <a:sym typeface="+mn-lt"/>
              </a:rPr>
              <a:t>      </a:t>
            </a:r>
            <a:r>
              <a:rPr lang="en-US" altLang="zh-CN" b="1" dirty="0">
                <a:cs typeface="+mn-ea"/>
                <a:sym typeface="+mn-lt"/>
              </a:rPr>
              <a:t>pop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CB3F76-89F4-43E8-9BD0-515E3BC7CE45}"/>
              </a:ext>
            </a:extLst>
          </p:cNvPr>
          <p:cNvSpPr txBox="1"/>
          <p:nvPr/>
        </p:nvSpPr>
        <p:spPr>
          <a:xfrm>
            <a:off x="6553479" y="4869160"/>
            <a:ext cx="1584176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cs typeface="+mn-ea"/>
                <a:sym typeface="+mn-lt"/>
              </a:rPr>
              <a:t>xor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b="1" dirty="0" err="1">
                <a:cs typeface="+mn-ea"/>
                <a:sym typeface="+mn-lt"/>
              </a:rPr>
              <a:t>jz</a:t>
            </a:r>
            <a:r>
              <a:rPr lang="en-US" altLang="zh-CN" dirty="0">
                <a:cs typeface="+mn-ea"/>
                <a:sym typeface="+mn-lt"/>
              </a:rPr>
              <a:t>  __label</a:t>
            </a:r>
          </a:p>
          <a:p>
            <a:r>
              <a:rPr lang="en-US" altLang="zh-CN" b="1" dirty="0">
                <a:highlight>
                  <a:srgbClr val="FFFF00"/>
                </a:highlight>
                <a:cs typeface="+mn-ea"/>
                <a:sym typeface="+mn-lt"/>
              </a:rPr>
              <a:t>call …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__label:</a:t>
            </a:r>
          </a:p>
          <a:p>
            <a:r>
              <a:rPr lang="en-US" altLang="zh-CN" dirty="0">
                <a:cs typeface="+mn-ea"/>
                <a:sym typeface="+mn-lt"/>
              </a:rPr>
              <a:t>     </a:t>
            </a:r>
            <a:r>
              <a:rPr lang="en-US" altLang="zh-CN" b="1" dirty="0">
                <a:cs typeface="+mn-ea"/>
                <a:sym typeface="+mn-lt"/>
              </a:rPr>
              <a:t>pop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eax</a:t>
            </a:r>
            <a:endParaRPr lang="en-US" altLang="zh-CN" dirty="0">
              <a:cs typeface="+mn-ea"/>
              <a:sym typeface="+mn-lt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8CC236C-8F87-4F6E-A9D6-349476A05203}"/>
              </a:ext>
            </a:extLst>
          </p:cNvPr>
          <p:cNvCxnSpPr>
            <a:cxnSpLocks/>
          </p:cNvCxnSpPr>
          <p:nvPr/>
        </p:nvCxnSpPr>
        <p:spPr>
          <a:xfrm>
            <a:off x="5041311" y="5517232"/>
            <a:ext cx="1495865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03885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16496" y="1628800"/>
            <a:ext cx="6257900" cy="5112568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花指令原理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在正常的程序中巧妙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嵌入数据</a:t>
            </a:r>
            <a:r>
              <a:rPr lang="zh-CN" altLang="en-US" dirty="0">
                <a:cs typeface="+mn-ea"/>
                <a:sym typeface="+mn-lt"/>
              </a:rPr>
              <a:t>，使得反汇编器在解析的时候，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被误认为是代码</a:t>
            </a:r>
            <a:r>
              <a:rPr lang="zh-CN" altLang="en-US" dirty="0">
                <a:cs typeface="+mn-ea"/>
                <a:sym typeface="+mn-lt"/>
              </a:rPr>
              <a:t>而一并解析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通常在在静态分析时，干扰逆向分析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endParaRPr lang="zh-CN" altLang="en-US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为了正常地实现反汇编和反编译，逆向分析者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需要将这些花指令从程序中剔除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这将需要耗费一定的时间和精力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2054" name="Picture 6" descr="花指令· 安卓应用的安全和破解">
            <a:extLst>
              <a:ext uri="{FF2B5EF4-FFF2-40B4-BE49-F238E27FC236}">
                <a16:creationId xmlns:a16="http://schemas.microsoft.com/office/drawing/2014/main" id="{031D305F-4929-4CC7-B939-E4AF9BD02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r="8291" b="6385"/>
          <a:stretch/>
        </p:blipFill>
        <p:spPr bwMode="auto">
          <a:xfrm>
            <a:off x="6767153" y="2276872"/>
            <a:ext cx="3117662" cy="33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D9C1DA-8D2A-491C-A0A6-B913CF61B33A}"/>
              </a:ext>
            </a:extLst>
          </p:cNvPr>
          <p:cNvSpPr txBox="1"/>
          <p:nvPr/>
        </p:nvSpPr>
        <p:spPr>
          <a:xfrm>
            <a:off x="6751363" y="56864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花指令常见实现方案</a:t>
            </a:r>
          </a:p>
        </p:txBody>
      </p:sp>
    </p:spTree>
    <p:extLst>
      <p:ext uri="{BB962C8B-B14F-4D97-AF65-F5344CB8AC3E}">
        <p14:creationId xmlns:p14="http://schemas.microsoft.com/office/powerpoint/2010/main" val="204399258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210228" cy="5184576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花指令原理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在反汇编的过程中，存在一个数据与代码的区分问题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而不同字节码包含的字节数不同，有</a:t>
            </a:r>
            <a:r>
              <a:rPr lang="zh-CN" altLang="en-US" u="sng" dirty="0">
                <a:cs typeface="+mn-ea"/>
                <a:sym typeface="+mn-lt"/>
              </a:rPr>
              <a:t>单字节指令</a:t>
            </a:r>
            <a:r>
              <a:rPr lang="zh-CN" altLang="en-US" dirty="0">
                <a:cs typeface="+mn-ea"/>
                <a:sym typeface="+mn-lt"/>
              </a:rPr>
              <a:t>，也有</a:t>
            </a:r>
            <a:r>
              <a:rPr lang="zh-CN" altLang="en-US" u="sng" dirty="0">
                <a:solidFill>
                  <a:srgbClr val="00B050"/>
                </a:solidFill>
                <a:cs typeface="+mn-ea"/>
                <a:sym typeface="+mn-lt"/>
              </a:rPr>
              <a:t>多字节指令</a:t>
            </a:r>
            <a:endParaRPr lang="en-US" altLang="zh-CN" u="sng" dirty="0">
              <a:solidFill>
                <a:srgbClr val="00B050"/>
              </a:solidFill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如果首字节是多字节指令，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反汇编器在确定了操作码以后</a:t>
            </a:r>
            <a:r>
              <a:rPr lang="zh-CN" altLang="en-US" dirty="0">
                <a:cs typeface="+mn-ea"/>
                <a:sym typeface="+mn-lt"/>
              </a:rPr>
              <a:t>，就会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确定该指令包含多少字节码的操作数</a:t>
            </a:r>
            <a:r>
              <a:rPr lang="zh-CN" altLang="en-US" dirty="0">
                <a:cs typeface="+mn-ea"/>
                <a:sym typeface="+mn-lt"/>
              </a:rPr>
              <a:t>，将这些字节码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反汇编为一条完整的汇编指令</a:t>
            </a:r>
            <a:endParaRPr lang="en-US" altLang="zh-CN" dirty="0"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例如，</a:t>
            </a:r>
            <a:r>
              <a:rPr lang="en-US" altLang="zh-CN" dirty="0">
                <a:cs typeface="+mn-ea"/>
                <a:sym typeface="+mn-lt"/>
              </a:rPr>
              <a:t>0xE8</a:t>
            </a:r>
            <a:r>
              <a:rPr lang="zh-CN" altLang="en-US" dirty="0">
                <a:cs typeface="+mn-ea"/>
                <a:sym typeface="+mn-lt"/>
              </a:rPr>
              <a:t>是</a:t>
            </a:r>
            <a:r>
              <a:rPr lang="en-US" altLang="zh-CN" dirty="0">
                <a:cs typeface="+mn-ea"/>
                <a:sym typeface="+mn-lt"/>
              </a:rPr>
              <a:t>x86</a:t>
            </a:r>
            <a:r>
              <a:rPr lang="zh-CN" altLang="en-US" dirty="0">
                <a:cs typeface="+mn-ea"/>
                <a:sym typeface="+mn-lt"/>
              </a:rPr>
              <a:t>中</a:t>
            </a:r>
            <a:r>
              <a:rPr lang="en-US" altLang="zh-CN" dirty="0">
                <a:cs typeface="+mn-ea"/>
                <a:sym typeface="+mn-lt"/>
              </a:rPr>
              <a:t>call</a:t>
            </a:r>
            <a:r>
              <a:rPr lang="zh-CN" altLang="en-US" dirty="0">
                <a:cs typeface="+mn-ea"/>
                <a:sym typeface="+mn-lt"/>
              </a:rPr>
              <a:t>指令的操作码，它后面通常要跟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个字节的操作数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当反汇编器解析到</a:t>
            </a:r>
            <a:r>
              <a:rPr lang="en-US" altLang="zh-CN" dirty="0">
                <a:cs typeface="+mn-ea"/>
                <a:sym typeface="+mn-lt"/>
              </a:rPr>
              <a:t>0xE8</a:t>
            </a:r>
            <a:r>
              <a:rPr lang="zh-CN" altLang="en-US" dirty="0">
                <a:cs typeface="+mn-ea"/>
                <a:sym typeface="+mn-lt"/>
              </a:rPr>
              <a:t>这个字节码之后，会将后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个字节码连同</a:t>
            </a:r>
            <a:r>
              <a:rPr lang="en-US" altLang="zh-CN" dirty="0">
                <a:cs typeface="+mn-ea"/>
                <a:sym typeface="+mn-lt"/>
              </a:rPr>
              <a:t>0xE8</a:t>
            </a:r>
            <a:r>
              <a:rPr lang="zh-CN" altLang="en-US" dirty="0">
                <a:cs typeface="+mn-ea"/>
                <a:sym typeface="+mn-lt"/>
              </a:rPr>
              <a:t>一起反汇编为一条完整的 </a:t>
            </a:r>
            <a:r>
              <a:rPr lang="en-US" altLang="zh-CN" dirty="0">
                <a:cs typeface="+mn-ea"/>
                <a:sym typeface="+mn-lt"/>
              </a:rPr>
              <a:t>call</a:t>
            </a:r>
            <a:r>
              <a:rPr lang="zh-CN" altLang="en-US" dirty="0">
                <a:cs typeface="+mn-ea"/>
                <a:sym typeface="+mn-lt"/>
              </a:rPr>
              <a:t>指令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</p:spTree>
    <p:extLst>
      <p:ext uri="{BB962C8B-B14F-4D97-AF65-F5344CB8AC3E}">
        <p14:creationId xmlns:p14="http://schemas.microsoft.com/office/powerpoint/2010/main" val="127343648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其他常见花指令混淆手段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call, </a:t>
            </a:r>
            <a:r>
              <a:rPr lang="en-US" altLang="zh-CN" dirty="0" err="1">
                <a:solidFill>
                  <a:srgbClr val="00B050"/>
                </a:solidFill>
                <a:cs typeface="+mn-ea"/>
                <a:sym typeface="+mn-lt"/>
              </a:rPr>
              <a:t>jmp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类指令形成的混淆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更改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IDA Pro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识别出的栈指针，破坏栈平衡</a:t>
            </a:r>
            <a:endParaRPr lang="en-US" altLang="zh-CN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更改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IDA Pro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识别出的函数参数个数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</p:spTree>
    <p:extLst>
      <p:ext uri="{BB962C8B-B14F-4D97-AF65-F5344CB8AC3E}">
        <p14:creationId xmlns:p14="http://schemas.microsoft.com/office/powerpoint/2010/main" val="43340972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 call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zh-CN" altLang="en-US" dirty="0">
                <a:cs typeface="+mn-ea"/>
                <a:sym typeface="+mn-lt"/>
              </a:rPr>
              <a:t>类指令形成的混淆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没有做过任何混淆的程序代码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826A71-5102-4DA2-8700-860D80FA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2996952"/>
            <a:ext cx="7056784" cy="31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4277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指令说明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call</a:t>
            </a:r>
            <a:r>
              <a:rPr lang="zh-CN" altLang="en-US" dirty="0">
                <a:cs typeface="+mn-ea"/>
                <a:sym typeface="+mn-lt"/>
              </a:rPr>
              <a:t>指令混淆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en-US" altLang="zh-CN" dirty="0">
                <a:cs typeface="+mn-ea"/>
                <a:sym typeface="+mn-lt"/>
              </a:rPr>
              <a:t>0xE8  </a:t>
            </a:r>
            <a:r>
              <a:rPr lang="zh-CN" altLang="en-US" dirty="0">
                <a:cs typeface="+mn-ea"/>
                <a:sym typeface="+mn-lt"/>
              </a:rPr>
              <a:t>后面的四个字节是地址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short</a:t>
            </a:r>
            <a:r>
              <a:rPr lang="zh-CN" altLang="en-US" dirty="0">
                <a:cs typeface="+mn-ea"/>
                <a:sym typeface="+mn-lt"/>
              </a:rPr>
              <a:t>类型混淆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en-US" altLang="zh-CN" dirty="0">
                <a:cs typeface="+mn-ea"/>
                <a:sym typeface="+mn-lt"/>
              </a:rPr>
              <a:t> 0xEB  </a:t>
            </a:r>
            <a:r>
              <a:rPr lang="zh-CN" altLang="en-US" dirty="0">
                <a:cs typeface="+mn-ea"/>
                <a:sym typeface="+mn-lt"/>
              </a:rPr>
              <a:t>后面的二个字节是偏移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3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zh-CN" altLang="en-US" dirty="0">
                <a:cs typeface="+mn-ea"/>
                <a:sym typeface="+mn-lt"/>
              </a:rPr>
              <a:t>类型混淆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en-US" altLang="zh-CN" dirty="0">
                <a:cs typeface="+mn-ea"/>
                <a:sym typeface="+mn-lt"/>
              </a:rPr>
              <a:t> 0xE9  </a:t>
            </a:r>
            <a:r>
              <a:rPr lang="zh-CN" altLang="en-US" dirty="0">
                <a:cs typeface="+mn-ea"/>
                <a:sym typeface="+mn-lt"/>
              </a:rPr>
              <a:t>后面的四个字节是偏移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</p:spTree>
    <p:extLst>
      <p:ext uri="{BB962C8B-B14F-4D97-AF65-F5344CB8AC3E}">
        <p14:creationId xmlns:p14="http://schemas.microsoft.com/office/powerpoint/2010/main" val="35295055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CALL</a:t>
            </a:r>
            <a:r>
              <a:rPr lang="zh-CN" altLang="en-US" dirty="0">
                <a:cs typeface="+mn-ea"/>
                <a:sym typeface="+mn-lt"/>
              </a:rPr>
              <a:t>指令混淆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call</a:t>
            </a:r>
            <a:r>
              <a:rPr lang="zh-CN" altLang="en-US" dirty="0">
                <a:cs typeface="+mn-ea"/>
                <a:sym typeface="+mn-lt"/>
              </a:rPr>
              <a:t>代码进行混淆，混淆源代码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vc6.0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和 </a:t>
            </a:r>
            <a:r>
              <a:rPr lang="en-US" altLang="zh-CN" dirty="0" err="1">
                <a:cs typeface="+mn-ea"/>
                <a:sym typeface="+mn-lt"/>
              </a:rPr>
              <a:t>gcc</a:t>
            </a:r>
            <a:r>
              <a:rPr lang="en-US" altLang="zh-CN" dirty="0">
                <a:cs typeface="+mn-ea"/>
                <a:sym typeface="+mn-lt"/>
              </a:rPr>
              <a:t>)</a:t>
            </a:r>
            <a:r>
              <a:rPr lang="zh-CN" altLang="en-US" dirty="0">
                <a:cs typeface="+mn-ea"/>
                <a:sym typeface="+mn-lt"/>
              </a:rPr>
              <a:t>如下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71594" y="2780928"/>
            <a:ext cx="6766596" cy="35394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Windows.h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main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argc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char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*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argv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[])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{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    __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effectLst/>
                <a:cs typeface="+mn-ea"/>
                <a:sym typeface="+mn-lt"/>
              </a:rPr>
              <a:t>asm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>
                <a:cs typeface="+mn-ea"/>
                <a:sym typeface="+mn-lt"/>
              </a:rPr>
              <a:t>   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{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effectLst/>
                <a:cs typeface="+mn-ea"/>
                <a:sym typeface="+mn-lt"/>
              </a:rPr>
              <a:t>xor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effectLst/>
                <a:cs typeface="+mn-ea"/>
                <a:sym typeface="+mn-lt"/>
              </a:rPr>
              <a:t>eax,eax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effectLst/>
              <a:cs typeface="+mn-ea"/>
              <a:sym typeface="+mn-lt"/>
            </a:endParaRPr>
          </a:p>
          <a:p>
            <a:pPr lvl="0" indent="127000" eaLnBrk="0" hangingPunct="0"/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effectLst/>
                <a:cs typeface="+mn-ea"/>
                <a:sym typeface="+mn-lt"/>
              </a:rPr>
              <a:t>jz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 __label  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//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jz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跳转到下面的</a:t>
            </a:r>
            <a:r>
              <a:rPr lang="en-US" altLang="zh-CN" sz="1400" b="1" dirty="0">
                <a:solidFill>
                  <a:srgbClr val="FF0000"/>
                </a:solidFill>
                <a:cs typeface="+mn-ea"/>
                <a:sym typeface="+mn-lt"/>
              </a:rPr>
              <a:t>__label</a:t>
            </a:r>
            <a:r>
              <a:rPr lang="zh-CN" altLang="en-US" sz="1400" b="1" dirty="0">
                <a:solidFill>
                  <a:srgbClr val="FF0000"/>
                </a:solidFill>
                <a:cs typeface="+mn-ea"/>
                <a:sym typeface="+mn-lt"/>
              </a:rPr>
              <a:t>，导致</a:t>
            </a:r>
            <a:r>
              <a:rPr lang="en-US" altLang="zh-CN" sz="1400" b="1" dirty="0">
                <a:solidFill>
                  <a:srgbClr val="FF0000"/>
                </a:solidFill>
                <a:cs typeface="+mn-ea"/>
                <a:sym typeface="+mn-lt"/>
              </a:rPr>
              <a:t>__emit 0xE8</a:t>
            </a:r>
            <a:r>
              <a:rPr lang="zh-CN" altLang="en-US" sz="1400" b="1" dirty="0">
                <a:solidFill>
                  <a:srgbClr val="FF0000"/>
                </a:solidFill>
                <a:cs typeface="+mn-ea"/>
                <a:sym typeface="+mn-lt"/>
              </a:rPr>
              <a:t>无法执行，即混淆了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        __emit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0xE8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    }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cs typeface="+mn-ea"/>
                <a:sym typeface="+mn-lt"/>
              </a:rPr>
              <a:t>    __label: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system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"pause"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return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DF4C29-10E5-4105-84E7-255210DD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686446"/>
            <a:ext cx="7920880" cy="404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948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>
            <a:normAutofit fontScale="92500" lnSpcReduction="10000"/>
          </a:bodyPr>
          <a:lstStyle/>
          <a:p>
            <a:pPr lvl="1" algn="just"/>
            <a:r>
              <a:rPr lang="zh-CN" altLang="en-US" dirty="0">
                <a:cs typeface="+mn-ea"/>
                <a:sym typeface="+mn-lt"/>
              </a:rPr>
              <a:t>说明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cs typeface="+mn-ea"/>
                <a:sym typeface="+mn-lt"/>
              </a:rPr>
              <a:t>CALL</a:t>
            </a:r>
            <a:r>
              <a:rPr lang="zh-CN" altLang="en-US" dirty="0">
                <a:cs typeface="+mn-ea"/>
                <a:sym typeface="+mn-lt"/>
              </a:rPr>
              <a:t>指令混淆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en-US" altLang="zh-CN" dirty="0">
                <a:cs typeface="+mn-ea"/>
                <a:sym typeface="+mn-lt"/>
              </a:rPr>
              <a:t>call  0xE8  </a:t>
            </a:r>
            <a:r>
              <a:rPr lang="zh-CN" altLang="en-US" dirty="0">
                <a:cs typeface="+mn-ea"/>
                <a:sym typeface="+mn-lt"/>
              </a:rPr>
              <a:t>后面的四个字节是地址</a:t>
            </a:r>
            <a:endParaRPr lang="en-US" altLang="zh-CN" dirty="0">
              <a:cs typeface="+mn-ea"/>
              <a:sym typeface="+mn-lt"/>
            </a:endParaRPr>
          </a:p>
          <a:p>
            <a:pPr marL="457200" lvl="1" indent="0" algn="just">
              <a:buNone/>
            </a:pP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cs typeface="+mn-ea"/>
                <a:sym typeface="+mn-lt"/>
              </a:rPr>
              <a:t>__</a:t>
            </a:r>
            <a:r>
              <a:rPr lang="en-US" altLang="zh-CN" dirty="0" err="1">
                <a:cs typeface="+mn-ea"/>
                <a:sym typeface="+mn-lt"/>
              </a:rPr>
              <a:t>asm</a:t>
            </a:r>
            <a:r>
              <a:rPr lang="en-US" altLang="zh-CN" dirty="0">
                <a:cs typeface="+mn-ea"/>
                <a:sym typeface="+mn-lt"/>
              </a:rPr>
              <a:t> (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gcc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对应的为 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asm</a:t>
            </a:r>
            <a:r>
              <a:rPr lang="en-US" altLang="zh-CN" dirty="0">
                <a:cs typeface="+mn-ea"/>
                <a:sym typeface="+mn-lt"/>
              </a:rPr>
              <a:t>) </a:t>
            </a:r>
            <a:r>
              <a:rPr lang="zh-CN" altLang="en-US" dirty="0">
                <a:cs typeface="+mn-ea"/>
                <a:sym typeface="+mn-lt"/>
              </a:rPr>
              <a:t>关键字用于调用内联汇编程序，并且可在 </a:t>
            </a:r>
            <a:r>
              <a:rPr lang="en-US" altLang="zh-CN" dirty="0">
                <a:cs typeface="+mn-ea"/>
                <a:sym typeface="+mn-lt"/>
              </a:rPr>
              <a:t>C </a:t>
            </a:r>
            <a:r>
              <a:rPr lang="zh-CN" altLang="en-US" dirty="0">
                <a:cs typeface="+mn-ea"/>
                <a:sym typeface="+mn-lt"/>
              </a:rPr>
              <a:t>或 </a:t>
            </a:r>
            <a:r>
              <a:rPr lang="en-US" altLang="zh-CN" dirty="0">
                <a:cs typeface="+mn-ea"/>
                <a:sym typeface="+mn-lt"/>
              </a:rPr>
              <a:t>C++ </a:t>
            </a:r>
            <a:r>
              <a:rPr lang="zh-CN" altLang="en-US" dirty="0">
                <a:cs typeface="+mn-ea"/>
                <a:sym typeface="+mn-lt"/>
              </a:rPr>
              <a:t>语句合法时出现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en-US" altLang="zh-CN" dirty="0">
                <a:cs typeface="+mn-ea"/>
                <a:sym typeface="+mn-lt"/>
              </a:rPr>
              <a:t>__emit (</a:t>
            </a:r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gcc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对应的为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.byte</a:t>
            </a:r>
            <a:r>
              <a:rPr lang="en-US" altLang="zh-CN" dirty="0">
                <a:cs typeface="+mn-ea"/>
                <a:sym typeface="+mn-lt"/>
              </a:rPr>
              <a:t>) </a:t>
            </a:r>
            <a:r>
              <a:rPr lang="zh-CN" altLang="en-US" dirty="0">
                <a:cs typeface="+mn-ea"/>
                <a:sym typeface="+mn-lt"/>
              </a:rPr>
              <a:t>可以使数据以代码的形式写入到代码段，也就是</a:t>
            </a:r>
            <a:r>
              <a:rPr lang="en-US" altLang="zh-CN" dirty="0">
                <a:cs typeface="+mn-ea"/>
                <a:sym typeface="+mn-lt"/>
              </a:rPr>
              <a:t>shellcode</a:t>
            </a:r>
            <a:r>
              <a:rPr lang="zh-CN" altLang="en-US" dirty="0">
                <a:cs typeface="+mn-ea"/>
                <a:sym typeface="+mn-lt"/>
              </a:rPr>
              <a:t>中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用</a:t>
            </a:r>
            <a:r>
              <a:rPr lang="en-US" altLang="zh-CN" dirty="0">
                <a:cs typeface="+mn-ea"/>
                <a:sym typeface="+mn-lt"/>
              </a:rPr>
              <a:t>emit</a:t>
            </a:r>
            <a:r>
              <a:rPr lang="zh-CN" altLang="en-US" dirty="0">
                <a:cs typeface="+mn-ea"/>
                <a:sym typeface="+mn-lt"/>
              </a:rPr>
              <a:t>就是在当前位置直接插入数据（实际上是指令），一般是用来直接插入汇编里面没有的特殊指令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</p:spTree>
    <p:extLst>
      <p:ext uri="{BB962C8B-B14F-4D97-AF65-F5344CB8AC3E}">
        <p14:creationId xmlns:p14="http://schemas.microsoft.com/office/powerpoint/2010/main" val="159443991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2"/>
            <a:r>
              <a:rPr lang="zh-CN" altLang="en-US" dirty="0">
                <a:cs typeface="+mn-ea"/>
                <a:sym typeface="+mn-lt"/>
              </a:rPr>
              <a:t>修改后的程序，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已经无法正常进行反编译（快捷键</a:t>
            </a:r>
            <a:r>
              <a:rPr lang="en-US" altLang="zh-CN" dirty="0">
                <a:cs typeface="+mn-ea"/>
                <a:sym typeface="+mn-lt"/>
              </a:rPr>
              <a:t>F5</a:t>
            </a:r>
            <a:r>
              <a:rPr lang="zh-CN" altLang="en-US" dirty="0">
                <a:cs typeface="+mn-ea"/>
                <a:sym typeface="+mn-lt"/>
              </a:rPr>
              <a:t>），成功地实现了混淆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反编译的作用。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A1F8C1-7D5E-4DB5-B059-E3AE2875E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576" y="2636912"/>
            <a:ext cx="8057918" cy="345106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9957AF-7FE8-46FA-8D11-2F53CD603A92}"/>
              </a:ext>
            </a:extLst>
          </p:cNvPr>
          <p:cNvGrpSpPr/>
          <p:nvPr/>
        </p:nvGrpSpPr>
        <p:grpSpPr>
          <a:xfrm>
            <a:off x="-4689" y="6351521"/>
            <a:ext cx="9906000" cy="369332"/>
            <a:chOff x="0" y="6351521"/>
            <a:chExt cx="9906000" cy="3693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1BDF771-376B-4967-95CD-322401569ADA}"/>
                </a:ext>
              </a:extLst>
            </p:cNvPr>
            <p:cNvSpPr txBox="1"/>
            <p:nvPr/>
          </p:nvSpPr>
          <p:spPr>
            <a:xfrm>
              <a:off x="0" y="6351521"/>
              <a:ext cx="990600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显示机器码：</a:t>
              </a:r>
              <a:r>
                <a:rPr lang="en-US" altLang="zh-CN" dirty="0">
                  <a:cs typeface="+mn-ea"/>
                  <a:sym typeface="+mn-lt"/>
                </a:rPr>
                <a:t>Options</a:t>
              </a:r>
              <a:r>
                <a:rPr lang="en-US" altLang="zh-CN" dirty="0">
                  <a:cs typeface="+mn-ea"/>
                  <a:sym typeface="Wingdings" panose="05000000000000000000" pitchFamily="2" charset="2"/>
                </a:rPr>
                <a:t></a:t>
              </a:r>
              <a:r>
                <a:rPr lang="en-US" altLang="zh-CN" dirty="0">
                  <a:cs typeface="+mn-ea"/>
                  <a:sym typeface="+mn-lt"/>
                </a:rPr>
                <a:t> </a:t>
              </a:r>
              <a:r>
                <a:rPr lang="en-US" altLang="zh-CN" dirty="0" err="1">
                  <a:cs typeface="+mn-ea"/>
                  <a:sym typeface="+mn-lt"/>
                </a:rPr>
                <a:t>General</a:t>
              </a:r>
              <a:r>
                <a:rPr lang="en-US" altLang="zh-CN" dirty="0" err="1">
                  <a:cs typeface="+mn-ea"/>
                  <a:sym typeface="Wingdings" panose="05000000000000000000" pitchFamily="2" charset="2"/>
                </a:rPr>
                <a:t></a:t>
              </a:r>
              <a:r>
                <a:rPr lang="en-US" altLang="zh-CN" dirty="0" err="1">
                  <a:cs typeface="+mn-ea"/>
                  <a:sym typeface="+mn-lt"/>
                </a:rPr>
                <a:t>Disassembly</a:t>
              </a:r>
              <a:r>
                <a:rPr lang="en-US" altLang="zh-CN" dirty="0">
                  <a:cs typeface="+mn-ea"/>
                  <a:sym typeface="Wingdings" panose="05000000000000000000" pitchFamily="2" charset="2"/>
                </a:rPr>
                <a:t></a:t>
              </a:r>
              <a:r>
                <a:rPr lang="en-US" altLang="zh-CN" dirty="0">
                  <a:cs typeface="+mn-ea"/>
                  <a:sym typeface="+mn-lt"/>
                </a:rPr>
                <a:t> Number of opcode bytes (non-graph)      8 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112D286-4286-4EAD-9033-353F3C463642}"/>
                </a:ext>
              </a:extLst>
            </p:cNvPr>
            <p:cNvSpPr/>
            <p:nvPr/>
          </p:nvSpPr>
          <p:spPr>
            <a:xfrm>
              <a:off x="9085477" y="6393266"/>
              <a:ext cx="510852" cy="2880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52380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原理分析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反汇编器的一种反汇编算法是线性扫描算法，当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解析到</a:t>
            </a:r>
            <a:r>
              <a:rPr lang="en-US" altLang="zh-CN" dirty="0">
                <a:cs typeface="+mn-ea"/>
                <a:sym typeface="+mn-lt"/>
              </a:rPr>
              <a:t>0xE8</a:t>
            </a:r>
            <a:r>
              <a:rPr lang="zh-CN" altLang="en-US" dirty="0">
                <a:cs typeface="+mn-ea"/>
                <a:sym typeface="+mn-lt"/>
              </a:rPr>
              <a:t>的时候，自动与其后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个字节码组成了一个</a:t>
            </a:r>
            <a:r>
              <a:rPr lang="en-US" altLang="zh-CN" dirty="0">
                <a:cs typeface="+mn-ea"/>
                <a:sym typeface="+mn-lt"/>
              </a:rPr>
              <a:t>call</a:t>
            </a:r>
            <a:r>
              <a:rPr lang="zh-CN" altLang="en-US" dirty="0">
                <a:cs typeface="+mn-ea"/>
                <a:sym typeface="+mn-lt"/>
              </a:rPr>
              <a:t>指令，从而混淆了代码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E8</a:t>
            </a:r>
            <a:r>
              <a:rPr lang="zh-CN" altLang="en-US" dirty="0">
                <a:cs typeface="+mn-ea"/>
                <a:sym typeface="+mn-lt"/>
              </a:rPr>
              <a:t>后面需要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个字节，由于程序解析多字节指令时，区分不了数据和代码产生的错误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</p:spTree>
    <p:extLst>
      <p:ext uri="{BB962C8B-B14F-4D97-AF65-F5344CB8AC3E}">
        <p14:creationId xmlns:p14="http://schemas.microsoft.com/office/powerpoint/2010/main" val="30832784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 </a:t>
            </a:r>
            <a:r>
              <a:rPr lang="zh-CN" altLang="en-US" dirty="0">
                <a:cs typeface="+mn-ea"/>
                <a:sym typeface="+mn-lt"/>
              </a:rPr>
              <a:t>代码混淆概念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代码混淆种类以及工具介绍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</a:t>
            </a:r>
          </a:p>
        </p:txBody>
      </p:sp>
    </p:spTree>
    <p:extLst>
      <p:ext uri="{BB962C8B-B14F-4D97-AF65-F5344CB8AC3E}">
        <p14:creationId xmlns:p14="http://schemas.microsoft.com/office/powerpoint/2010/main" val="216730008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short</a:t>
            </a:r>
            <a:r>
              <a:rPr lang="zh-CN" altLang="en-US" dirty="0">
                <a:cs typeface="+mn-ea"/>
                <a:sym typeface="+mn-lt"/>
              </a:rPr>
              <a:t>类型混淆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接着看看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short</a:t>
            </a:r>
            <a:r>
              <a:rPr lang="zh-CN" altLang="en-US" dirty="0">
                <a:cs typeface="+mn-ea"/>
                <a:sym typeface="+mn-lt"/>
              </a:rPr>
              <a:t>类型混淆 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vc6.0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和 </a:t>
            </a:r>
            <a:r>
              <a:rPr lang="en-US" altLang="zh-CN" dirty="0" err="1">
                <a:cs typeface="+mn-ea"/>
                <a:sym typeface="+mn-lt"/>
              </a:rPr>
              <a:t>gcc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30104" y="2780928"/>
            <a:ext cx="5726248" cy="35394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Windows.h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main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argc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char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*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argv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[])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{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__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asm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{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xor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eax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eax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jz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__label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__emit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0B0B"/>
                </a:solidFill>
                <a:effectLst/>
                <a:cs typeface="+mn-ea"/>
                <a:sym typeface="+mn-lt"/>
              </a:rPr>
              <a:t>0xEB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}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__label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: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system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"pause"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return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9BD8DD-254B-4941-B84C-32729294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2448964"/>
            <a:ext cx="7488832" cy="432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67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5CC99C-FEE6-4F86-8032-B15CAA001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83472"/>
            <a:ext cx="9906000" cy="3309824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73EF8EE-C19D-4F0B-9A22-C5C49378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72984"/>
            <a:ext cx="8915400" cy="3744416"/>
          </a:xfrm>
        </p:spPr>
        <p:txBody>
          <a:bodyPr/>
          <a:lstStyle/>
          <a:p>
            <a:pPr lvl="2" algn="just"/>
            <a:r>
              <a:rPr lang="zh-CN" altLang="en-US" dirty="0">
                <a:cs typeface="+mn-ea"/>
                <a:sym typeface="+mn-lt"/>
              </a:rPr>
              <a:t>修改后的程序，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已经无法正常进行反编译（快捷键</a:t>
            </a:r>
            <a:r>
              <a:rPr lang="en-US" altLang="zh-CN" dirty="0">
                <a:cs typeface="+mn-ea"/>
                <a:sym typeface="+mn-lt"/>
              </a:rPr>
              <a:t>F5</a:t>
            </a:r>
            <a:r>
              <a:rPr lang="zh-CN" altLang="en-US" dirty="0">
                <a:cs typeface="+mn-ea"/>
                <a:sym typeface="+mn-lt"/>
              </a:rPr>
              <a:t>），成功地实现了混淆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反编译的作用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short</a:t>
            </a:r>
            <a:r>
              <a:rPr lang="zh-CN" altLang="en-US" dirty="0">
                <a:cs typeface="+mn-ea"/>
                <a:sym typeface="+mn-lt"/>
              </a:rPr>
              <a:t>类型混淆，</a:t>
            </a:r>
            <a:r>
              <a:rPr lang="en-US" altLang="zh-CN" dirty="0">
                <a:cs typeface="+mn-ea"/>
                <a:sym typeface="+mn-lt"/>
              </a:rPr>
              <a:t>0xEB </a:t>
            </a:r>
            <a:r>
              <a:rPr lang="zh-CN" altLang="en-US" dirty="0">
                <a:cs typeface="+mn-ea"/>
                <a:sym typeface="+mn-lt"/>
              </a:rPr>
              <a:t>后面的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个字节是偏移</a:t>
            </a:r>
            <a:endParaRPr lang="en-US" altLang="zh-CN" dirty="0">
              <a:cs typeface="+mn-ea"/>
              <a:sym typeface="+mn-lt"/>
            </a:endParaRPr>
          </a:p>
          <a:p>
            <a:pPr lvl="3" algn="just"/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45EFC3-261C-4DEB-A0E0-C6A3519D4AD2}"/>
              </a:ext>
            </a:extLst>
          </p:cNvPr>
          <p:cNvSpPr txBox="1"/>
          <p:nvPr/>
        </p:nvSpPr>
        <p:spPr>
          <a:xfrm>
            <a:off x="0" y="6327991"/>
            <a:ext cx="9906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解析到</a:t>
            </a:r>
            <a:r>
              <a:rPr lang="en-US" altLang="zh-CN" dirty="0">
                <a:cs typeface="+mn-ea"/>
                <a:sym typeface="+mn-lt"/>
              </a:rPr>
              <a:t>0xEB</a:t>
            </a:r>
            <a:r>
              <a:rPr lang="zh-CN" altLang="en-US" dirty="0">
                <a:cs typeface="+mn-ea"/>
                <a:sym typeface="+mn-lt"/>
              </a:rPr>
              <a:t>的时候，自动与其后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个字节码组成一个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short </a:t>
            </a:r>
            <a:r>
              <a:rPr lang="zh-CN" altLang="en-US" dirty="0">
                <a:cs typeface="+mn-ea"/>
                <a:sym typeface="+mn-lt"/>
              </a:rPr>
              <a:t>偏移地址指令，从而混淆代码</a:t>
            </a:r>
          </a:p>
        </p:txBody>
      </p:sp>
    </p:spTree>
    <p:extLst>
      <p:ext uri="{BB962C8B-B14F-4D97-AF65-F5344CB8AC3E}">
        <p14:creationId xmlns:p14="http://schemas.microsoft.com/office/powerpoint/2010/main" val="18328487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84784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3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类型混淆  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vc6.0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和 </a:t>
            </a:r>
            <a:r>
              <a:rPr lang="en-US" altLang="zh-CN" dirty="0" err="1">
                <a:cs typeface="+mn-ea"/>
                <a:sym typeface="+mn-lt"/>
              </a:rPr>
              <a:t>gcc</a:t>
            </a:r>
            <a:r>
              <a:rPr lang="zh-CN" altLang="en-US" dirty="0">
                <a:cs typeface="+mn-ea"/>
                <a:sym typeface="+mn-lt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3023" y="2204864"/>
            <a:ext cx="6505307" cy="40318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Windows.h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main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argc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char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*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argv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[])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{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__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asm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{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xor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eax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eax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jz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__label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__emit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0xE9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}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__label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: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system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"pause"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return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AA4888-A8A9-489C-8E46-AF6C119D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016627"/>
            <a:ext cx="8915400" cy="48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4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9138220" cy="3744416"/>
          </a:xfrm>
        </p:spPr>
        <p:txBody>
          <a:bodyPr/>
          <a:lstStyle/>
          <a:p>
            <a:pPr lvl="2"/>
            <a:r>
              <a:rPr lang="en-US" altLang="zh-CN" dirty="0">
                <a:cs typeface="+mn-ea"/>
                <a:sym typeface="+mn-lt"/>
              </a:rPr>
              <a:t>0xE9 </a:t>
            </a:r>
            <a:r>
              <a:rPr lang="zh-CN" altLang="en-US" dirty="0">
                <a:cs typeface="+mn-ea"/>
                <a:sym typeface="+mn-lt"/>
              </a:rPr>
              <a:t>后面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个字节偏移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线性扫描解析多字节指令时，将无法区分数据和代码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8F2A1A-FD66-4695-9368-3104436C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08920"/>
            <a:ext cx="9906000" cy="30260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769B6D-ACED-4778-8D2F-060DA24554C2}"/>
              </a:ext>
            </a:extLst>
          </p:cNvPr>
          <p:cNvSpPr txBox="1"/>
          <p:nvPr/>
        </p:nvSpPr>
        <p:spPr>
          <a:xfrm>
            <a:off x="0" y="6327991"/>
            <a:ext cx="9906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解析到</a:t>
            </a:r>
            <a:r>
              <a:rPr lang="en-US" altLang="zh-CN" dirty="0">
                <a:cs typeface="+mn-ea"/>
                <a:sym typeface="+mn-lt"/>
              </a:rPr>
              <a:t>0xE9</a:t>
            </a:r>
            <a:r>
              <a:rPr lang="zh-CN" altLang="en-US" dirty="0">
                <a:cs typeface="+mn-ea"/>
                <a:sym typeface="+mn-lt"/>
              </a:rPr>
              <a:t>的时候，自动与其后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个字节码组成一个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near </a:t>
            </a:r>
            <a:r>
              <a:rPr lang="zh-CN" altLang="en-US" dirty="0">
                <a:cs typeface="+mn-ea"/>
                <a:sym typeface="+mn-lt"/>
              </a:rPr>
              <a:t>偏移地址指令，从而混淆代码</a:t>
            </a:r>
          </a:p>
        </p:txBody>
      </p:sp>
    </p:spTree>
    <p:extLst>
      <p:ext uri="{BB962C8B-B14F-4D97-AF65-F5344CB8AC3E}">
        <p14:creationId xmlns:p14="http://schemas.microsoft.com/office/powerpoint/2010/main" val="206867128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84784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3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类型混淆  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vc6.0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和 </a:t>
            </a:r>
            <a:r>
              <a:rPr lang="en-US" altLang="zh-CN" dirty="0" err="1">
                <a:cs typeface="+mn-ea"/>
                <a:sym typeface="+mn-lt"/>
              </a:rPr>
              <a:t>gcc</a:t>
            </a:r>
            <a:r>
              <a:rPr lang="zh-CN" altLang="en-US" dirty="0">
                <a:cs typeface="+mn-ea"/>
                <a:sym typeface="+mn-lt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3023" y="2204864"/>
            <a:ext cx="6505307" cy="40318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Windows.h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main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argc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char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*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argv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[])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{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__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asm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{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xor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eax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eax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jz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__label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__emit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0xEA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}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__label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: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system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"pause"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return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AA4888-A8A9-489C-8E46-AF6C119D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686" y="2033166"/>
            <a:ext cx="8547732" cy="48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456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56792"/>
            <a:ext cx="9138220" cy="3744416"/>
          </a:xfrm>
        </p:spPr>
        <p:txBody>
          <a:bodyPr/>
          <a:lstStyle/>
          <a:p>
            <a:pPr lvl="2"/>
            <a:r>
              <a:rPr lang="en-US" altLang="zh-CN" dirty="0">
                <a:cs typeface="+mn-ea"/>
                <a:sym typeface="+mn-lt"/>
              </a:rPr>
              <a:t>0xEA </a:t>
            </a:r>
            <a:r>
              <a:rPr lang="zh-CN" altLang="en-US" dirty="0">
                <a:cs typeface="+mn-ea"/>
                <a:sym typeface="+mn-lt"/>
              </a:rPr>
              <a:t>后面</a:t>
            </a:r>
            <a:r>
              <a:rPr lang="en-US" altLang="zh-CN" dirty="0">
                <a:cs typeface="+mn-ea"/>
                <a:sym typeface="+mn-lt"/>
              </a:rPr>
              <a:t>6</a:t>
            </a:r>
            <a:r>
              <a:rPr lang="zh-CN" altLang="en-US" dirty="0">
                <a:cs typeface="+mn-ea"/>
                <a:sym typeface="+mn-lt"/>
              </a:rPr>
              <a:t>个字节的绝对地址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线性扫描解析多字节指令时，将无法区分数据和代码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8F2A1A-FD66-4695-9368-3104436CD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584" y="2564904"/>
            <a:ext cx="7405385" cy="35491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769B6D-ACED-4778-8D2F-060DA24554C2}"/>
              </a:ext>
            </a:extLst>
          </p:cNvPr>
          <p:cNvSpPr txBox="1"/>
          <p:nvPr/>
        </p:nvSpPr>
        <p:spPr>
          <a:xfrm>
            <a:off x="0" y="6327991"/>
            <a:ext cx="9906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解析到</a:t>
            </a:r>
            <a:r>
              <a:rPr lang="en-US" altLang="zh-CN" dirty="0">
                <a:cs typeface="+mn-ea"/>
                <a:sym typeface="+mn-lt"/>
              </a:rPr>
              <a:t>0xEA</a:t>
            </a:r>
            <a:r>
              <a:rPr lang="zh-CN" altLang="en-US" dirty="0">
                <a:cs typeface="+mn-ea"/>
                <a:sym typeface="+mn-lt"/>
              </a:rPr>
              <a:t>的时候，自动与其后</a:t>
            </a:r>
            <a:r>
              <a:rPr lang="en-US" altLang="zh-CN" dirty="0">
                <a:cs typeface="+mn-ea"/>
                <a:sym typeface="+mn-lt"/>
              </a:rPr>
              <a:t>6</a:t>
            </a:r>
            <a:r>
              <a:rPr lang="zh-CN" altLang="en-US" dirty="0">
                <a:cs typeface="+mn-ea"/>
                <a:sym typeface="+mn-lt"/>
              </a:rPr>
              <a:t>个字节码组成一个 </a:t>
            </a:r>
            <a:r>
              <a:rPr lang="en-US" altLang="zh-CN" dirty="0" err="1">
                <a:cs typeface="+mn-ea"/>
                <a:sym typeface="+mn-lt"/>
              </a:rPr>
              <a:t>jmp</a:t>
            </a:r>
            <a:r>
              <a:rPr lang="en-US" altLang="zh-CN" dirty="0">
                <a:cs typeface="+mn-ea"/>
                <a:sym typeface="+mn-lt"/>
              </a:rPr>
              <a:t> far </a:t>
            </a:r>
            <a:r>
              <a:rPr lang="zh-CN" altLang="en-US" dirty="0">
                <a:cs typeface="+mn-ea"/>
                <a:sym typeface="+mn-lt"/>
              </a:rPr>
              <a:t>绝对地址指令，从而混淆代码</a:t>
            </a:r>
          </a:p>
        </p:txBody>
      </p:sp>
    </p:spTree>
    <p:extLst>
      <p:ext uri="{BB962C8B-B14F-4D97-AF65-F5344CB8AC3E}">
        <p14:creationId xmlns:p14="http://schemas.microsoft.com/office/powerpoint/2010/main" val="981004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cs typeface="+mn-ea"/>
                <a:sym typeface="+mn-lt"/>
              </a:rPr>
              <a:t>常见 </a:t>
            </a:r>
            <a:r>
              <a:rPr lang="en-US" altLang="zh-CN" sz="2400" dirty="0" err="1">
                <a:cs typeface="+mn-ea"/>
                <a:sym typeface="+mn-lt"/>
              </a:rPr>
              <a:t>jmp</a:t>
            </a:r>
            <a:r>
              <a:rPr lang="en-US" altLang="zh-CN" sz="2400" dirty="0">
                <a:cs typeface="+mn-ea"/>
                <a:sym typeface="+mn-lt"/>
              </a:rPr>
              <a:t> </a:t>
            </a:r>
            <a:r>
              <a:rPr lang="zh-CN" altLang="en-US" sz="2400" dirty="0">
                <a:cs typeface="+mn-ea"/>
                <a:sym typeface="+mn-lt"/>
              </a:rPr>
              <a:t>指令形式：</a:t>
            </a:r>
            <a:endParaRPr lang="en-US" altLang="zh-CN" sz="2400" dirty="0">
              <a:cs typeface="+mn-ea"/>
              <a:sym typeface="+mn-lt"/>
            </a:endParaRPr>
          </a:p>
          <a:p>
            <a:pPr lvl="1"/>
            <a:r>
              <a:rPr lang="en-US" altLang="zh-CN" sz="2000" dirty="0" err="1">
                <a:cs typeface="+mn-ea"/>
                <a:sym typeface="+mn-lt"/>
              </a:rPr>
              <a:t>jmp</a:t>
            </a:r>
            <a:r>
              <a:rPr lang="en-US" altLang="zh-CN" sz="2000" dirty="0">
                <a:cs typeface="+mn-ea"/>
                <a:sym typeface="+mn-lt"/>
              </a:rPr>
              <a:t> short</a:t>
            </a:r>
            <a:r>
              <a:rPr lang="zh-CN" altLang="en-US" sz="2000" dirty="0">
                <a:cs typeface="+mn-ea"/>
                <a:sym typeface="+mn-lt"/>
              </a:rPr>
              <a:t> </a:t>
            </a:r>
            <a:r>
              <a:rPr lang="en-US" altLang="zh-CN" sz="2000" dirty="0">
                <a:cs typeface="+mn-ea"/>
                <a:sym typeface="+mn-lt"/>
              </a:rPr>
              <a:t>(</a:t>
            </a:r>
            <a:r>
              <a:rPr lang="zh-CN" altLang="en-US" sz="2000" dirty="0">
                <a:cs typeface="+mn-ea"/>
                <a:sym typeface="+mn-lt"/>
              </a:rPr>
              <a:t>段内短转移</a:t>
            </a:r>
            <a:r>
              <a:rPr lang="en-US" altLang="zh-CN" sz="2000" dirty="0">
                <a:cs typeface="+mn-ea"/>
                <a:sym typeface="+mn-lt"/>
              </a:rPr>
              <a:t>,</a:t>
            </a:r>
            <a:r>
              <a:rPr lang="zh-CN" altLang="en-US" sz="2000" dirty="0">
                <a:cs typeface="+mn-ea"/>
                <a:sym typeface="+mn-lt"/>
              </a:rPr>
              <a:t> </a:t>
            </a:r>
            <a:r>
              <a:rPr lang="en-US" altLang="zh-CN" sz="2000" dirty="0">
                <a:cs typeface="+mn-ea"/>
                <a:sym typeface="+mn-lt"/>
              </a:rPr>
              <a:t>IP</a:t>
            </a:r>
            <a:r>
              <a:rPr lang="zh-CN" altLang="en-US" sz="2000" dirty="0">
                <a:cs typeface="+mn-ea"/>
                <a:sym typeface="+mn-lt"/>
              </a:rPr>
              <a:t>修改范围：</a:t>
            </a:r>
            <a:r>
              <a:rPr lang="en-US" altLang="zh-CN" sz="2000" dirty="0">
                <a:cs typeface="+mn-ea"/>
                <a:sym typeface="+mn-lt"/>
              </a:rPr>
              <a:t>-128~127)</a:t>
            </a:r>
          </a:p>
          <a:p>
            <a:pPr lvl="1"/>
            <a:r>
              <a:rPr lang="en-US" altLang="zh-CN" sz="2000" dirty="0" err="1">
                <a:cs typeface="+mn-ea"/>
                <a:sym typeface="+mn-lt"/>
              </a:rPr>
              <a:t>jmp</a:t>
            </a:r>
            <a:r>
              <a:rPr lang="en-US" altLang="zh-CN" sz="2000" dirty="0">
                <a:cs typeface="+mn-ea"/>
                <a:sym typeface="+mn-lt"/>
              </a:rPr>
              <a:t> near  (</a:t>
            </a:r>
            <a:r>
              <a:rPr lang="zh-CN" altLang="en-US" sz="2000" dirty="0">
                <a:cs typeface="+mn-ea"/>
                <a:sym typeface="+mn-lt"/>
              </a:rPr>
              <a:t>段内近转移</a:t>
            </a:r>
            <a:r>
              <a:rPr lang="en-US" altLang="zh-CN" sz="2000" dirty="0">
                <a:cs typeface="+mn-ea"/>
                <a:sym typeface="+mn-lt"/>
              </a:rPr>
              <a:t>, IP</a:t>
            </a:r>
            <a:r>
              <a:rPr lang="zh-CN" altLang="en-US" sz="2000" dirty="0">
                <a:cs typeface="+mn-ea"/>
                <a:sym typeface="+mn-lt"/>
              </a:rPr>
              <a:t>修改范围：</a:t>
            </a:r>
            <a:r>
              <a:rPr lang="en-US" altLang="zh-CN" sz="2000" dirty="0">
                <a:cs typeface="+mn-ea"/>
                <a:sym typeface="+mn-lt"/>
              </a:rPr>
              <a:t>-32768~32767)</a:t>
            </a:r>
          </a:p>
          <a:p>
            <a:pPr lvl="1"/>
            <a:r>
              <a:rPr lang="en-US" altLang="zh-CN" sz="2000" dirty="0" err="1">
                <a:cs typeface="+mn-ea"/>
                <a:sym typeface="+mn-lt"/>
              </a:rPr>
              <a:t>jmp</a:t>
            </a:r>
            <a:r>
              <a:rPr lang="en-US" altLang="zh-CN" sz="2000" dirty="0">
                <a:cs typeface="+mn-ea"/>
                <a:sym typeface="+mn-lt"/>
              </a:rPr>
              <a:t> far     (</a:t>
            </a:r>
            <a:r>
              <a:rPr lang="zh-CN" altLang="en-US" sz="2000" dirty="0">
                <a:cs typeface="+mn-ea"/>
                <a:sym typeface="+mn-lt"/>
              </a:rPr>
              <a:t>段间转移</a:t>
            </a:r>
            <a:r>
              <a:rPr lang="en-US" altLang="zh-CN" sz="2000" dirty="0">
                <a:cs typeface="+mn-ea"/>
                <a:sym typeface="+mn-lt"/>
              </a:rPr>
              <a:t>)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9C86733D-02DE-4463-9EEC-DD6A798E7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053875"/>
              </p:ext>
            </p:extLst>
          </p:nvPr>
        </p:nvGraphicFramePr>
        <p:xfrm>
          <a:off x="1424608" y="3284984"/>
          <a:ext cx="6603999" cy="351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54850656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66945729"/>
                    </a:ext>
                  </a:extLst>
                </a:gridCol>
                <a:gridCol w="4299743">
                  <a:extLst>
                    <a:ext uri="{9D8B030D-6E8A-4147-A177-3AD203B41FA5}">
                      <a16:colId xmlns:a16="http://schemas.microsoft.com/office/drawing/2014/main" val="2668923581"/>
                    </a:ext>
                  </a:extLst>
                </a:gridCol>
              </a:tblGrid>
              <a:tr h="35197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Opcode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Mnemonic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3092"/>
                  </a:ext>
                </a:extLst>
              </a:tr>
              <a:tr h="351976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EB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cb</a:t>
                      </a:r>
                      <a:endParaRPr lang="en-US" sz="12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JMP rel8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Jump short, relative, displacement relative to next instruction.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326485"/>
                  </a:ext>
                </a:extLst>
              </a:tr>
              <a:tr h="351976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E9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cw</a:t>
                      </a:r>
                      <a:endParaRPr lang="en-US" sz="12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JMP rel16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Jump near, relative, displacement relative to next instruction.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80866"/>
                  </a:ext>
                </a:extLst>
              </a:tr>
              <a:tr h="351976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E9 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JMP rel32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Jump near, relative, displacement relative to next instruction.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649261"/>
                  </a:ext>
                </a:extLst>
              </a:tr>
              <a:tr h="351976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FF 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JMP r/m16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Jump near, absolute indirect, address given in r/m16.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987775"/>
                  </a:ext>
                </a:extLst>
              </a:tr>
              <a:tr h="351976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FF 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JMP r/m32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Jump near, absolute indirect, address given in r/m32.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2643"/>
                  </a:ext>
                </a:extLst>
              </a:tr>
              <a:tr h="351976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EA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JMP ptr16:16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Jump far, absolute, address given in operand.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535664"/>
                  </a:ext>
                </a:extLst>
              </a:tr>
              <a:tr h="351976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EA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JMP ptr16:32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Jump far, absolute, address given in operand.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587639"/>
                  </a:ext>
                </a:extLst>
              </a:tr>
              <a:tr h="351976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FF 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JMP m16:16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Jump far, absolute indirect, address given in m16:16.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209352"/>
                  </a:ext>
                </a:extLst>
              </a:tr>
              <a:tr h="351976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FF 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JMP m16:32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Jump far, absolute indirect, address given in m16:32.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2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4364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8464" y="1628800"/>
            <a:ext cx="301754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如何反混淆？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39D80F4-2418-48C9-9739-1704F373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" b="345"/>
          <a:stretch/>
        </p:blipFill>
        <p:spPr bwMode="auto">
          <a:xfrm>
            <a:off x="5601072" y="1772816"/>
            <a:ext cx="360514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144B25F-C802-476C-A46E-75D2132CEA79}"/>
              </a:ext>
            </a:extLst>
          </p:cNvPr>
          <p:cNvSpPr txBox="1"/>
          <p:nvPr/>
        </p:nvSpPr>
        <p:spPr>
          <a:xfrm>
            <a:off x="495300" y="2564904"/>
            <a:ext cx="452970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让这些机器码不起作用</a:t>
            </a:r>
            <a:r>
              <a:rPr lang="zh-CN" altLang="en-US" sz="2400" dirty="0">
                <a:cs typeface="+mn-ea"/>
                <a:sym typeface="+mn-lt"/>
              </a:rPr>
              <a:t>：</a:t>
            </a:r>
            <a:endParaRPr lang="en-US" altLang="zh-CN" sz="2400" dirty="0">
              <a:cs typeface="+mn-ea"/>
              <a:sym typeface="+mn-lt"/>
            </a:endParaRPr>
          </a:p>
          <a:p>
            <a:pPr marL="0" lvl="2"/>
            <a:endParaRPr lang="en-US" altLang="zh-CN" sz="2400" dirty="0">
              <a:cs typeface="+mn-ea"/>
              <a:sym typeface="+mn-lt"/>
            </a:endParaRP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zh-CN" altLang="en-US" sz="2400" strike="sngStrike" dirty="0">
                <a:cs typeface="+mn-ea"/>
                <a:sym typeface="+mn-lt"/>
              </a:rPr>
              <a:t>直接删除</a:t>
            </a:r>
            <a:r>
              <a:rPr lang="zh-CN" altLang="en-US" sz="2400" dirty="0">
                <a:cs typeface="+mn-ea"/>
                <a:sym typeface="+mn-lt"/>
              </a:rPr>
              <a:t>，可能会改变地址偏移等信息（</a:t>
            </a:r>
            <a:r>
              <a:rPr lang="en-US" altLang="zh-CN" sz="2400" dirty="0">
                <a:cs typeface="+mn-ea"/>
                <a:sym typeface="+mn-lt"/>
              </a:rPr>
              <a:t>call </a:t>
            </a:r>
            <a:r>
              <a:rPr lang="zh-CN" altLang="en-US" sz="2400" dirty="0">
                <a:cs typeface="+mn-ea"/>
                <a:sym typeface="+mn-lt"/>
              </a:rPr>
              <a:t>指令，</a:t>
            </a:r>
            <a:r>
              <a:rPr lang="en-US" altLang="zh-CN" sz="2400" dirty="0" err="1">
                <a:cs typeface="+mn-ea"/>
                <a:sym typeface="+mn-lt"/>
              </a:rPr>
              <a:t>jmp</a:t>
            </a:r>
            <a:r>
              <a:rPr lang="zh-CN" altLang="en-US" sz="2400" dirty="0">
                <a:cs typeface="+mn-ea"/>
                <a:sym typeface="+mn-lt"/>
              </a:rPr>
              <a:t>指令等），引发程序运行错误</a:t>
            </a:r>
            <a:endParaRPr lang="en-US" altLang="zh-CN" sz="2400" dirty="0">
              <a:cs typeface="+mn-ea"/>
              <a:sym typeface="+mn-lt"/>
            </a:endParaRPr>
          </a:p>
          <a:p>
            <a:pPr marL="342900" lvl="2" indent="-342900">
              <a:buFont typeface="Wingdings" panose="05000000000000000000" pitchFamily="2" charset="2"/>
              <a:buChar char="Ø"/>
            </a:pPr>
            <a:endParaRPr lang="en-US" altLang="zh-CN" sz="2400" dirty="0">
              <a:cs typeface="+mn-ea"/>
              <a:sym typeface="+mn-lt"/>
            </a:endParaRP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cs typeface="+mn-ea"/>
                <a:sym typeface="+mn-lt"/>
              </a:rPr>
              <a:t>替换成无作用的指令</a:t>
            </a:r>
            <a:r>
              <a:rPr lang="zh-CN" altLang="en-US" sz="2400" dirty="0">
                <a:cs typeface="+mn-ea"/>
                <a:sym typeface="+mn-lt"/>
              </a:rPr>
              <a:t>，如 </a:t>
            </a:r>
            <a:r>
              <a:rPr lang="en-US" altLang="zh-CN" sz="2400" dirty="0" err="1">
                <a:cs typeface="+mn-ea"/>
                <a:sym typeface="+mn-lt"/>
              </a:rPr>
              <a:t>nop</a:t>
            </a:r>
            <a:r>
              <a:rPr lang="en-US" altLang="zh-CN" sz="2400" dirty="0">
                <a:cs typeface="+mn-ea"/>
                <a:sym typeface="+mn-lt"/>
              </a:rPr>
              <a:t> (</a:t>
            </a:r>
            <a:r>
              <a:rPr lang="zh-CN" altLang="en-US" sz="2400" dirty="0">
                <a:cs typeface="+mn-ea"/>
                <a:sym typeface="+mn-lt"/>
              </a:rPr>
              <a:t>机器码 </a:t>
            </a:r>
            <a:r>
              <a:rPr lang="en-US" altLang="zh-CN" sz="2400" dirty="0">
                <a:cs typeface="+mn-ea"/>
                <a:sym typeface="+mn-lt"/>
              </a:rPr>
              <a:t>0x90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en-US" altLang="zh-CN" sz="2400" dirty="0">
                <a:highlight>
                  <a:srgbClr val="FFFF00"/>
                </a:highlight>
                <a:cs typeface="+mn-ea"/>
                <a:sym typeface="+mn-lt"/>
              </a:rPr>
              <a:t>No Operation</a:t>
            </a:r>
            <a:r>
              <a:rPr lang="en-US" altLang="zh-CN" sz="2400" dirty="0">
                <a:cs typeface="+mn-ea"/>
                <a:sym typeface="+mn-lt"/>
              </a:rPr>
              <a:t>) </a:t>
            </a:r>
          </a:p>
          <a:p>
            <a:pPr marL="800100" lvl="3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B050"/>
                </a:solidFill>
                <a:cs typeface="+mn-ea"/>
                <a:sym typeface="+mn-lt"/>
              </a:rPr>
              <a:t>填充替换到原来指令所占的字节空间</a:t>
            </a:r>
            <a:endParaRPr lang="en-US" altLang="zh-CN" sz="2400" dirty="0">
              <a:solidFill>
                <a:srgbClr val="00B05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5291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9354244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反混淆方法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以</a:t>
            </a:r>
            <a:r>
              <a:rPr lang="en-US" altLang="zh-CN" dirty="0">
                <a:cs typeface="+mn-ea"/>
                <a:sym typeface="+mn-lt"/>
              </a:rPr>
              <a:t>Call</a:t>
            </a:r>
            <a:r>
              <a:rPr lang="zh-CN" altLang="en-US" dirty="0">
                <a:cs typeface="+mn-ea"/>
                <a:sym typeface="+mn-lt"/>
              </a:rPr>
              <a:t>指令混淆为例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显示的字节码数量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Number of Opcode bytes :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改为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8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EEF28E-35FA-4056-AD90-835F7700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412859"/>
            <a:ext cx="4680520" cy="27524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65A056-7C22-4CC1-85D8-63349D46F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3493190"/>
            <a:ext cx="3418665" cy="187220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A322417-E4FB-4A07-B317-ECA8F0DA4B4D}"/>
              </a:ext>
            </a:extLst>
          </p:cNvPr>
          <p:cNvCxnSpPr/>
          <p:nvPr/>
        </p:nvCxnSpPr>
        <p:spPr>
          <a:xfrm>
            <a:off x="4088904" y="3809562"/>
            <a:ext cx="1872208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9067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484784"/>
            <a:ext cx="8316416" cy="460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346FD0-B95C-48DF-9A92-DC9F408A69FB}"/>
              </a:ext>
            </a:extLst>
          </p:cNvPr>
          <p:cNvSpPr txBox="1"/>
          <p:nvPr/>
        </p:nvSpPr>
        <p:spPr>
          <a:xfrm>
            <a:off x="0" y="6448192"/>
            <a:ext cx="9906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此时尝试按 </a:t>
            </a:r>
            <a:r>
              <a:rPr lang="en-US" altLang="zh-CN" dirty="0">
                <a:cs typeface="+mn-ea"/>
                <a:sym typeface="+mn-lt"/>
              </a:rPr>
              <a:t>F5 </a:t>
            </a:r>
            <a:r>
              <a:rPr lang="zh-CN" altLang="en-US" dirty="0">
                <a:cs typeface="+mn-ea"/>
                <a:sym typeface="+mn-lt"/>
              </a:rPr>
              <a:t>执行反编译，发现 </a:t>
            </a:r>
            <a:r>
              <a:rPr lang="en-US" altLang="zh-CN" dirty="0">
                <a:cs typeface="+mn-ea"/>
                <a:sym typeface="+mn-lt"/>
              </a:rPr>
              <a:t>IDA Pro </a:t>
            </a:r>
            <a:r>
              <a:rPr lang="zh-CN" altLang="en-US" dirty="0">
                <a:cs typeface="+mn-ea"/>
                <a:sym typeface="+mn-lt"/>
              </a:rPr>
              <a:t>并没有任何的反映</a:t>
            </a:r>
          </a:p>
        </p:txBody>
      </p:sp>
    </p:spTree>
    <p:extLst>
      <p:ext uri="{BB962C8B-B14F-4D97-AF65-F5344CB8AC3E}">
        <p14:creationId xmlns:p14="http://schemas.microsoft.com/office/powerpoint/2010/main" val="62619172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04056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cs typeface="+mn-ea"/>
                <a:sym typeface="+mn-lt"/>
              </a:rPr>
              <a:t>1 </a:t>
            </a:r>
            <a:r>
              <a:rPr lang="zh-CN" altLang="en-US" dirty="0">
                <a:cs typeface="+mn-ea"/>
                <a:sym typeface="+mn-lt"/>
              </a:rPr>
              <a:t>代码混淆概念</a:t>
            </a:r>
            <a:r>
              <a:rPr lang="en-US" altLang="zh-CN" dirty="0">
                <a:cs typeface="+mn-ea"/>
                <a:sym typeface="+mn-lt"/>
              </a:rPr>
              <a:t>——</a:t>
            </a:r>
            <a:r>
              <a:rPr lang="zh-CN" altLang="en-US" dirty="0"/>
              <a:t>“</a:t>
            </a:r>
            <a:r>
              <a:rPr lang="zh-CN" altLang="en-US" dirty="0">
                <a:solidFill>
                  <a:srgbClr val="FF0000"/>
                </a:solidFill>
              </a:rPr>
              <a:t>功能等价，分析复杂</a:t>
            </a:r>
            <a:r>
              <a:rPr lang="zh-CN" altLang="en-US" dirty="0"/>
              <a:t>”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为了在一定程度上阻止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zh-CN" altLang="en-US" dirty="0">
                <a:cs typeface="+mn-ea"/>
                <a:sym typeface="+mn-lt"/>
              </a:rPr>
              <a:t>干扰逆向人员进行分析，在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源代码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中间层代码</a:t>
            </a:r>
            <a:r>
              <a:rPr lang="zh-CN" altLang="en-US" dirty="0">
                <a:cs typeface="+mn-ea"/>
                <a:sym typeface="+mn-lt"/>
              </a:rPr>
              <a:t>层面产生了代码混淆的概念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cs typeface="+mn-ea"/>
                <a:sym typeface="+mn-lt"/>
              </a:rPr>
              <a:t>通过技术手段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实现计算机程序的代码转换</a:t>
            </a:r>
            <a:r>
              <a:rPr lang="zh-CN" altLang="en-US" dirty="0">
                <a:cs typeface="+mn-ea"/>
                <a:sym typeface="+mn-lt"/>
              </a:rPr>
              <a:t>，形成一种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功能上等价</a:t>
            </a:r>
            <a:r>
              <a:rPr lang="zh-CN" altLang="en-US" dirty="0">
                <a:cs typeface="+mn-ea"/>
                <a:sym typeface="+mn-lt"/>
              </a:rPr>
              <a:t>，但是从代码层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分析相对复杂</a:t>
            </a:r>
            <a:r>
              <a:rPr lang="zh-CN" altLang="en-US" dirty="0">
                <a:cs typeface="+mn-ea"/>
                <a:sym typeface="+mn-lt"/>
              </a:rPr>
              <a:t>的程序，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增加</a:t>
            </a:r>
            <a:r>
              <a:rPr lang="zh-CN" altLang="en-US" dirty="0">
                <a:cs typeface="+mn-ea"/>
                <a:sym typeface="+mn-lt"/>
              </a:rPr>
              <a:t>逆向分析人员的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分析成本</a:t>
            </a:r>
            <a:endParaRPr lang="en-US" altLang="zh-CN" dirty="0">
              <a:cs typeface="+mn-ea"/>
              <a:sym typeface="+mn-lt"/>
            </a:endParaRPr>
          </a:p>
          <a:p>
            <a:pPr lvl="1" algn="just"/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代码混淆的一个主要</a:t>
            </a:r>
            <a:r>
              <a:rPr lang="zh-CN" altLang="en-US" dirty="0">
                <a:solidFill>
                  <a:srgbClr val="00B050"/>
                </a:solidFill>
                <a:highlight>
                  <a:srgbClr val="FFFF00"/>
                </a:highlight>
                <a:cs typeface="+mn-ea"/>
                <a:sym typeface="+mn-lt"/>
              </a:rPr>
              <a:t>目的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就是干扰逆向工程</a:t>
            </a:r>
            <a:r>
              <a:rPr lang="zh-CN" altLang="en-US" dirty="0">
                <a:cs typeface="+mn-ea"/>
                <a:sym typeface="+mn-lt"/>
              </a:rPr>
              <a:t>，保护知识产权等</a:t>
            </a:r>
            <a:endParaRPr lang="en-US" altLang="zh-CN" dirty="0">
              <a:cs typeface="+mn-ea"/>
              <a:sym typeface="+mn-lt"/>
            </a:endParaRPr>
          </a:p>
          <a:p>
            <a:pPr lvl="2" algn="just"/>
            <a:r>
              <a:rPr lang="zh-CN" altLang="en-US" dirty="0">
                <a:cs typeface="+mn-ea"/>
                <a:sym typeface="+mn-lt"/>
              </a:rPr>
              <a:t>保护程序不被逆向又有多种方式，除了代码混淆</a:t>
            </a:r>
            <a:r>
              <a:rPr lang="en-US" altLang="zh-CN" dirty="0">
                <a:cs typeface="+mn-ea"/>
                <a:sym typeface="+mn-lt"/>
              </a:rPr>
              <a:t>(Obfuscation) </a:t>
            </a:r>
            <a:r>
              <a:rPr lang="zh-CN" altLang="en-US" dirty="0">
                <a:cs typeface="+mn-ea"/>
                <a:sym typeface="+mn-lt"/>
              </a:rPr>
              <a:t>外，还有加壳、反调试等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概念</a:t>
            </a:r>
          </a:p>
        </p:txBody>
      </p:sp>
    </p:spTree>
    <p:extLst>
      <p:ext uri="{BB962C8B-B14F-4D97-AF65-F5344CB8AC3E}">
        <p14:creationId xmlns:p14="http://schemas.microsoft.com/office/powerpoint/2010/main" val="218293986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7930D2-D9CF-4ADA-8FEA-18C0F34BBA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5" b="22741"/>
          <a:stretch/>
        </p:blipFill>
        <p:spPr>
          <a:xfrm>
            <a:off x="272480" y="2492896"/>
            <a:ext cx="5760640" cy="3971201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70BC80E2-F6E6-4504-BE94-2C3D2517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776"/>
            <a:ext cx="2945532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反混淆方法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E8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dirty="0">
                <a:cs typeface="+mn-ea"/>
                <a:sym typeface="+mn-lt"/>
              </a:rPr>
              <a:t>90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EF0CFF-86AA-4A28-B2F6-7AB80B74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92" y="2426845"/>
            <a:ext cx="3019096" cy="7863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63E909-1047-4F8A-B8D2-207387EB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397" y="3902471"/>
            <a:ext cx="3178681" cy="11520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F657D3-20E5-4181-8E83-1EE05B1B4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97" y="5527548"/>
            <a:ext cx="3178681" cy="1201851"/>
          </a:xfrm>
          <a:prstGeom prst="rect">
            <a:avLst/>
          </a:prstGeom>
        </p:spPr>
      </p:pic>
      <p:sp>
        <p:nvSpPr>
          <p:cNvPr id="16" name="箭头: 左弧形 15">
            <a:extLst>
              <a:ext uri="{FF2B5EF4-FFF2-40B4-BE49-F238E27FC236}">
                <a16:creationId xmlns:a16="http://schemas.microsoft.com/office/drawing/2014/main" id="{9D3210A8-C1A4-441E-B6F5-B18D589F3C2C}"/>
              </a:ext>
            </a:extLst>
          </p:cNvPr>
          <p:cNvSpPr/>
          <p:nvPr/>
        </p:nvSpPr>
        <p:spPr>
          <a:xfrm>
            <a:off x="6241357" y="4918989"/>
            <a:ext cx="360040" cy="82485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左弧形 17">
            <a:extLst>
              <a:ext uri="{FF2B5EF4-FFF2-40B4-BE49-F238E27FC236}">
                <a16:creationId xmlns:a16="http://schemas.microsoft.com/office/drawing/2014/main" id="{BE9EDF90-E00E-4FF3-ABE9-5249D321918F}"/>
              </a:ext>
            </a:extLst>
          </p:cNvPr>
          <p:cNvSpPr/>
          <p:nvPr/>
        </p:nvSpPr>
        <p:spPr>
          <a:xfrm>
            <a:off x="6241357" y="3145386"/>
            <a:ext cx="360040" cy="82485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21274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7930D2-D9CF-4ADA-8FEA-18C0F34BBA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5" b="22741"/>
          <a:stretch/>
        </p:blipFill>
        <p:spPr>
          <a:xfrm>
            <a:off x="272480" y="2492896"/>
            <a:ext cx="5760640" cy="3971201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70BC80E2-F6E6-4504-BE94-2C3D2517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776"/>
            <a:ext cx="2945532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反混淆方法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E8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dirty="0">
                <a:cs typeface="+mn-ea"/>
                <a:sym typeface="+mn-lt"/>
              </a:rPr>
              <a:t>90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8F657D3-20E5-4181-8E83-1EE05B1B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397" y="2399969"/>
            <a:ext cx="3178681" cy="1201851"/>
          </a:xfrm>
          <a:prstGeom prst="rect">
            <a:avLst/>
          </a:prstGeom>
        </p:spPr>
      </p:pic>
      <p:sp>
        <p:nvSpPr>
          <p:cNvPr id="16" name="箭头: 左弧形 15">
            <a:extLst>
              <a:ext uri="{FF2B5EF4-FFF2-40B4-BE49-F238E27FC236}">
                <a16:creationId xmlns:a16="http://schemas.microsoft.com/office/drawing/2014/main" id="{9D3210A8-C1A4-441E-B6F5-B18D589F3C2C}"/>
              </a:ext>
            </a:extLst>
          </p:cNvPr>
          <p:cNvSpPr/>
          <p:nvPr/>
        </p:nvSpPr>
        <p:spPr>
          <a:xfrm>
            <a:off x="6241357" y="4918989"/>
            <a:ext cx="360040" cy="82485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左弧形 17">
            <a:extLst>
              <a:ext uri="{FF2B5EF4-FFF2-40B4-BE49-F238E27FC236}">
                <a16:creationId xmlns:a16="http://schemas.microsoft.com/office/drawing/2014/main" id="{BE9EDF90-E00E-4FF3-ABE9-5249D321918F}"/>
              </a:ext>
            </a:extLst>
          </p:cNvPr>
          <p:cNvSpPr/>
          <p:nvPr/>
        </p:nvSpPr>
        <p:spPr>
          <a:xfrm>
            <a:off x="6241357" y="3145386"/>
            <a:ext cx="360040" cy="82485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79175A-A84A-4925-A347-C3EE28895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397" y="3789040"/>
            <a:ext cx="3304604" cy="12254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3FF7ED-82CD-4749-9970-87B022AA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291" y="5581894"/>
            <a:ext cx="3296816" cy="11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295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70BC80E2-F6E6-4504-BE94-2C3D2517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776"/>
            <a:ext cx="4232920" cy="1152128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反混淆方法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Apply patches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7E767F-6116-42DA-90BB-B6F84250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2" y="4550947"/>
            <a:ext cx="7257256" cy="19117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57F1633-5BC5-4559-B3EC-15CC7FF5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32" y="2548116"/>
            <a:ext cx="7161187" cy="1858816"/>
          </a:xfrm>
          <a:prstGeom prst="rect">
            <a:avLst/>
          </a:prstGeom>
        </p:spPr>
      </p:pic>
      <p:sp>
        <p:nvSpPr>
          <p:cNvPr id="19" name="箭头: 左弧形 18">
            <a:extLst>
              <a:ext uri="{FF2B5EF4-FFF2-40B4-BE49-F238E27FC236}">
                <a16:creationId xmlns:a16="http://schemas.microsoft.com/office/drawing/2014/main" id="{832F600F-56A3-47C9-923A-F32BFFDD6AE7}"/>
              </a:ext>
            </a:extLst>
          </p:cNvPr>
          <p:cNvSpPr/>
          <p:nvPr/>
        </p:nvSpPr>
        <p:spPr>
          <a:xfrm>
            <a:off x="1208584" y="4077072"/>
            <a:ext cx="360040" cy="82485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1102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533491"/>
            <a:ext cx="8915400" cy="3744416"/>
          </a:xfrm>
        </p:spPr>
        <p:txBody>
          <a:bodyPr/>
          <a:lstStyle/>
          <a:p>
            <a:pPr lvl="2"/>
            <a:r>
              <a:rPr lang="zh-CN" altLang="en-US" dirty="0">
                <a:cs typeface="+mn-ea"/>
                <a:sym typeface="+mn-lt"/>
              </a:rPr>
              <a:t>关闭后重新打开，即可正常 </a:t>
            </a:r>
            <a:r>
              <a:rPr lang="en-US" altLang="zh-CN" dirty="0">
                <a:cs typeface="+mn-ea"/>
                <a:sym typeface="+mn-lt"/>
              </a:rPr>
              <a:t>F5 </a:t>
            </a:r>
            <a:r>
              <a:rPr lang="zh-CN" altLang="en-US" dirty="0">
                <a:cs typeface="+mn-ea"/>
                <a:sym typeface="+mn-lt"/>
              </a:rPr>
              <a:t>反编译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1FC025-91ED-4374-9710-6422DAE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48" y="3717032"/>
            <a:ext cx="4456967" cy="1237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55100B-979A-414E-81D4-55DAC50A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2" y="2708920"/>
            <a:ext cx="4697768" cy="3573016"/>
          </a:xfrm>
          <a:prstGeom prst="rect">
            <a:avLst/>
          </a:prstGeom>
        </p:spPr>
      </p:pic>
      <p:sp>
        <p:nvSpPr>
          <p:cNvPr id="12" name="箭头: 上弧形 11">
            <a:extLst>
              <a:ext uri="{FF2B5EF4-FFF2-40B4-BE49-F238E27FC236}">
                <a16:creationId xmlns:a16="http://schemas.microsoft.com/office/drawing/2014/main" id="{BF47C0F5-CE37-4927-AEEF-698AA7D1B103}"/>
              </a:ext>
            </a:extLst>
          </p:cNvPr>
          <p:cNvSpPr/>
          <p:nvPr/>
        </p:nvSpPr>
        <p:spPr>
          <a:xfrm rot="1571124">
            <a:off x="5072495" y="2751685"/>
            <a:ext cx="1551517" cy="57606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21583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用</a:t>
            </a:r>
            <a:r>
              <a:rPr lang="en-US" altLang="zh-CN" dirty="0">
                <a:cs typeface="+mn-ea"/>
                <a:sym typeface="+mn-lt"/>
              </a:rPr>
              <a:t>OD (V2.01) </a:t>
            </a:r>
            <a:r>
              <a:rPr lang="zh-CN" altLang="en-US" dirty="0">
                <a:cs typeface="+mn-ea"/>
                <a:sym typeface="+mn-lt"/>
              </a:rPr>
              <a:t>来进行调试看看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xdbg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好像不成功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)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其使用的递归行进扫描算法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dirty="0">
                <a:cs typeface="+mn-ea"/>
                <a:sym typeface="+mn-lt"/>
              </a:rPr>
              <a:t>0x0040266E</a:t>
            </a:r>
            <a:r>
              <a:rPr lang="zh-CN" altLang="en-US" dirty="0">
                <a:cs typeface="+mn-ea"/>
                <a:sym typeface="+mn-lt"/>
              </a:rPr>
              <a:t>处的</a:t>
            </a:r>
            <a:r>
              <a:rPr lang="en-US" altLang="zh-CN" dirty="0">
                <a:cs typeface="+mn-ea"/>
                <a:sym typeface="+mn-lt"/>
              </a:rPr>
              <a:t>E8</a:t>
            </a:r>
            <a:r>
              <a:rPr lang="zh-CN" altLang="en-US" dirty="0">
                <a:cs typeface="+mn-ea"/>
                <a:sym typeface="+mn-lt"/>
              </a:rPr>
              <a:t>，已经成功被表示为数据 </a:t>
            </a:r>
            <a:r>
              <a:rPr lang="en-US" altLang="zh-CN" dirty="0" err="1">
                <a:cs typeface="+mn-ea"/>
                <a:sym typeface="+mn-lt"/>
              </a:rPr>
              <a:t>db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C5669B-5546-4255-915A-48A4C7B30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70" y="3212976"/>
            <a:ext cx="9277350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AFCCC4-242F-4182-9B59-EC645016F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1088"/>
            <a:ext cx="9906000" cy="25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90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使用递归行进扫描的</a:t>
            </a:r>
            <a:r>
              <a:rPr lang="en-US" altLang="zh-CN" dirty="0">
                <a:cs typeface="+mn-ea"/>
                <a:sym typeface="+mn-lt"/>
              </a:rPr>
              <a:t>OD</a:t>
            </a:r>
            <a:r>
              <a:rPr lang="zh-CN" altLang="en-US" dirty="0">
                <a:cs typeface="+mn-ea"/>
                <a:sym typeface="+mn-lt"/>
              </a:rPr>
              <a:t>，成功识别出花指令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递归行进扫描中对于任一条控制转移指令，其转移的目的地址都要能确定</a:t>
            </a:r>
            <a:endParaRPr lang="en-US" altLang="zh-CN" dirty="0">
              <a:cs typeface="+mn-ea"/>
              <a:sym typeface="+mn-lt"/>
            </a:endParaRPr>
          </a:p>
          <a:p>
            <a:pPr lvl="2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要迷惑这类反汇编器，只需要让其转移的地址不确定即可，创建一个指向无效数据地址的汇编语句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</p:spTree>
    <p:extLst>
      <p:ext uri="{BB962C8B-B14F-4D97-AF65-F5344CB8AC3E}">
        <p14:creationId xmlns:p14="http://schemas.microsoft.com/office/powerpoint/2010/main" val="2491957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3023" y="1772816"/>
            <a:ext cx="7287572" cy="452431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Windows.h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main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argc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char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*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argv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[])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{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__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asm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{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xor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eax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eax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lvl="0" indent="127000" eaLnBrk="0" hangingPunct="0"/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jz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__label  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//</a:t>
            </a:r>
            <a:r>
              <a:rPr lang="en-US" altLang="zh-CN" sz="1600" b="1" dirty="0" err="1">
                <a:solidFill>
                  <a:srgbClr val="FF0000"/>
                </a:solidFill>
                <a:cs typeface="+mn-ea"/>
                <a:sym typeface="+mn-lt"/>
              </a:rPr>
              <a:t>jz</a:t>
            </a:r>
            <a:r>
              <a:rPr lang="zh-CN" altLang="en-US" sz="1600" b="1" dirty="0">
                <a:solidFill>
                  <a:srgbClr val="FF0000"/>
                </a:solidFill>
                <a:cs typeface="+mn-ea"/>
                <a:sym typeface="+mn-lt"/>
              </a:rPr>
              <a:t>直接跳转到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__label</a:t>
            </a:r>
            <a:r>
              <a:rPr lang="zh-CN" altLang="en-US" sz="1600" b="1" dirty="0">
                <a:solidFill>
                  <a:srgbClr val="FF0000"/>
                </a:solidFill>
                <a:cs typeface="+mn-ea"/>
                <a:sym typeface="+mn-lt"/>
              </a:rPr>
              <a:t>，不会执行下一个</a:t>
            </a:r>
            <a:r>
              <a:rPr lang="en-US" altLang="zh-CN" sz="1600" b="1" dirty="0" err="1">
                <a:solidFill>
                  <a:srgbClr val="FF0000"/>
                </a:solidFill>
                <a:cs typeface="+mn-ea"/>
                <a:sym typeface="+mn-lt"/>
              </a:rPr>
              <a:t>jnz</a:t>
            </a:r>
            <a:r>
              <a:rPr lang="zh-CN" altLang="en-US" sz="1600" b="1" dirty="0">
                <a:solidFill>
                  <a:srgbClr val="FF0000"/>
                </a:solidFill>
                <a:cs typeface="+mn-ea"/>
                <a:sym typeface="+mn-lt"/>
              </a:rPr>
              <a:t>指令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  <a:p>
            <a:pPr lvl="0" indent="127000" eaLnBrk="0" hangingPunct="0"/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jnz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__label2  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//</a:t>
            </a:r>
            <a:r>
              <a:rPr lang="zh-CN" altLang="en-US" sz="1600" b="1" dirty="0">
                <a:solidFill>
                  <a:srgbClr val="FF0000"/>
                </a:solidFill>
                <a:cs typeface="+mn-ea"/>
                <a:sym typeface="+mn-lt"/>
              </a:rPr>
              <a:t>动态实际不会执行此语句，只是在给静态分析增加迷惑性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__label2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: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__emit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0xE8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}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__label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: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"*****************So Let's play a Game!*****************\n"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system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"pause"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return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4C3125-1ACE-4C03-A957-57E354B4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6" y="1844824"/>
            <a:ext cx="8994204" cy="5007898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9FD2462-51BC-48FE-8478-5548E972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80" y="1359633"/>
            <a:ext cx="8915400" cy="3744416"/>
          </a:xfrm>
        </p:spPr>
        <p:txBody>
          <a:bodyPr/>
          <a:lstStyle/>
          <a:p>
            <a:pPr lvl="2"/>
            <a:r>
              <a:rPr lang="zh-CN" altLang="en-US" dirty="0">
                <a:cs typeface="+mn-ea"/>
                <a:sym typeface="+mn-lt"/>
              </a:rPr>
              <a:t>迷惑使用递归行进算法的</a:t>
            </a:r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en-US" altLang="zh-CN" dirty="0">
                <a:cs typeface="+mn-ea"/>
                <a:sym typeface="+mn-lt"/>
              </a:rPr>
              <a:t> (vc6.0 </a:t>
            </a:r>
            <a:r>
              <a:rPr lang="zh-CN" altLang="en-US" dirty="0">
                <a:cs typeface="+mn-ea"/>
                <a:sym typeface="+mn-lt"/>
              </a:rPr>
              <a:t>和 </a:t>
            </a:r>
            <a:r>
              <a:rPr lang="en-US" altLang="zh-CN" dirty="0" err="1">
                <a:cs typeface="+mn-ea"/>
                <a:sym typeface="+mn-lt"/>
              </a:rPr>
              <a:t>gcc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3597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8464" y="1628800"/>
            <a:ext cx="9777536" cy="720080"/>
          </a:xfrm>
        </p:spPr>
        <p:txBody>
          <a:bodyPr>
            <a:normAutofit/>
          </a:bodyPr>
          <a:lstStyle/>
          <a:p>
            <a:pPr lvl="2"/>
            <a:r>
              <a:rPr lang="zh-CN" altLang="en-US" dirty="0">
                <a:cs typeface="+mn-ea"/>
                <a:sym typeface="+mn-lt"/>
              </a:rPr>
              <a:t>用</a:t>
            </a:r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zh-CN" altLang="en-US" dirty="0">
                <a:cs typeface="+mn-ea"/>
                <a:sym typeface="+mn-lt"/>
              </a:rPr>
              <a:t>打开，查找显示的字符串，快速定位至关键代码附近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902750-27F7-4A8C-9045-5B114AF4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777"/>
            <a:ext cx="9906000" cy="31254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C78002-02A4-4E83-91AD-A66C4E6E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7682"/>
            <a:ext cx="9906000" cy="99498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FF0D059-F2CD-4090-8E75-9BD1B5FE53FF}"/>
              </a:ext>
            </a:extLst>
          </p:cNvPr>
          <p:cNvCxnSpPr/>
          <p:nvPr/>
        </p:nvCxnSpPr>
        <p:spPr>
          <a:xfrm>
            <a:off x="416496" y="5013176"/>
            <a:ext cx="864096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A8517F9-EF3C-42A7-A9BA-F02820EFFB27}"/>
              </a:ext>
            </a:extLst>
          </p:cNvPr>
          <p:cNvSpPr txBox="1"/>
          <p:nvPr/>
        </p:nvSpPr>
        <p:spPr>
          <a:xfrm>
            <a:off x="776536" y="52789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双击跳转</a:t>
            </a:r>
          </a:p>
        </p:txBody>
      </p:sp>
    </p:spTree>
    <p:extLst>
      <p:ext uri="{BB962C8B-B14F-4D97-AF65-F5344CB8AC3E}">
        <p14:creationId xmlns:p14="http://schemas.microsoft.com/office/powerpoint/2010/main" val="227096176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20804" y="1556792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创建了一个控制转移指令</a:t>
            </a:r>
            <a:r>
              <a:rPr lang="en-US" altLang="zh-CN" dirty="0" err="1">
                <a:cs typeface="+mn-ea"/>
                <a:sym typeface="+mn-lt"/>
              </a:rPr>
              <a:t>jnz</a:t>
            </a:r>
            <a:r>
              <a:rPr lang="zh-CN" altLang="en-US" dirty="0">
                <a:cs typeface="+mn-ea"/>
                <a:sym typeface="+mn-lt"/>
              </a:rPr>
              <a:t>，让其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指向我们的无效数据 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0xE8</a:t>
            </a:r>
            <a:endParaRPr lang="zh-CN" altLang="en-US" dirty="0"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4EB634-C879-4E0E-BB0B-5DA67FFEB067}"/>
              </a:ext>
            </a:extLst>
          </p:cNvPr>
          <p:cNvSpPr txBox="1"/>
          <p:nvPr/>
        </p:nvSpPr>
        <p:spPr>
          <a:xfrm>
            <a:off x="0" y="5445224"/>
            <a:ext cx="99021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800" b="1" dirty="0">
                <a:cs typeface="+mn-ea"/>
                <a:sym typeface="+mn-lt"/>
              </a:rPr>
              <a:t>0x0040266C</a:t>
            </a:r>
            <a:r>
              <a:rPr lang="zh-CN" altLang="en-US" sz="2800" b="1" dirty="0">
                <a:cs typeface="+mn-ea"/>
                <a:sym typeface="+mn-lt"/>
              </a:rPr>
              <a:t>处 </a:t>
            </a:r>
            <a:r>
              <a:rPr lang="en-US" altLang="zh-CN" sz="2800" b="1" dirty="0">
                <a:cs typeface="+mn-ea"/>
                <a:sym typeface="+mn-lt"/>
              </a:rPr>
              <a:t>je   </a:t>
            </a:r>
            <a:r>
              <a:rPr lang="zh-CN" altLang="en-US" sz="2800" b="1" dirty="0">
                <a:cs typeface="+mn-ea"/>
                <a:sym typeface="+mn-lt"/>
              </a:rPr>
              <a:t>跳转至 </a:t>
            </a:r>
            <a:r>
              <a:rPr lang="en-US" altLang="zh-CN" sz="2800" b="1" dirty="0">
                <a:cs typeface="+mn-ea"/>
                <a:sym typeface="+mn-lt"/>
              </a:rPr>
              <a:t>0x00402671 </a:t>
            </a:r>
            <a:r>
              <a:rPr lang="zh-CN" altLang="en-US" sz="2800" b="1" dirty="0">
                <a:cs typeface="+mn-ea"/>
                <a:sym typeface="+mn-lt"/>
              </a:rPr>
              <a:t>的位置；而 </a:t>
            </a:r>
            <a:r>
              <a:rPr lang="en-US" altLang="zh-CN" sz="2800" b="1" dirty="0">
                <a:cs typeface="+mn-ea"/>
                <a:sym typeface="+mn-lt"/>
              </a:rPr>
              <a:t>0x0040266E</a:t>
            </a:r>
            <a:r>
              <a:rPr lang="zh-CN" altLang="en-US" sz="2800" b="1" dirty="0">
                <a:cs typeface="+mn-ea"/>
                <a:sym typeface="+mn-lt"/>
              </a:rPr>
              <a:t>处 </a:t>
            </a:r>
            <a:r>
              <a:rPr lang="en-US" altLang="zh-CN" sz="2800" b="1" dirty="0" err="1">
                <a:cs typeface="+mn-ea"/>
                <a:sym typeface="+mn-lt"/>
              </a:rPr>
              <a:t>jne</a:t>
            </a:r>
            <a:r>
              <a:rPr lang="en-US" altLang="zh-CN" sz="2800" b="1" dirty="0">
                <a:cs typeface="+mn-ea"/>
                <a:sym typeface="+mn-lt"/>
              </a:rPr>
              <a:t> </a:t>
            </a:r>
            <a:r>
              <a:rPr lang="zh-CN" altLang="en-US" sz="2800" b="1" dirty="0">
                <a:cs typeface="+mn-ea"/>
                <a:sym typeface="+mn-lt"/>
              </a:rPr>
              <a:t>跳转至 </a:t>
            </a:r>
            <a:r>
              <a:rPr lang="en-US" altLang="zh-CN" sz="2800" b="1" dirty="0">
                <a:cs typeface="+mn-ea"/>
                <a:sym typeface="+mn-lt"/>
              </a:rPr>
              <a:t>0x00402670 </a:t>
            </a:r>
            <a:r>
              <a:rPr lang="zh-CN" altLang="en-US" sz="2800" b="1" dirty="0">
                <a:cs typeface="+mn-ea"/>
                <a:sym typeface="+mn-lt"/>
              </a:rPr>
              <a:t>的位置</a:t>
            </a:r>
            <a:endParaRPr lang="en-US" altLang="zh-CN" sz="2800" b="1" dirty="0">
              <a:cs typeface="+mn-ea"/>
              <a:sym typeface="+mn-lt"/>
            </a:endParaRPr>
          </a:p>
          <a:p>
            <a:pPr marL="1371600" lvl="2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cs typeface="+mn-ea"/>
                <a:sym typeface="+mn-lt"/>
              </a:rPr>
              <a:t>两处控制跳转指令，</a:t>
            </a:r>
            <a:r>
              <a:rPr lang="zh-CN" altLang="en-US" sz="2000" b="1" dirty="0">
                <a:highlight>
                  <a:srgbClr val="FFFF00"/>
                </a:highlight>
                <a:cs typeface="+mn-ea"/>
                <a:sym typeface="+mn-lt"/>
              </a:rPr>
              <a:t>实际均指向同一条汇编指令</a:t>
            </a:r>
            <a:r>
              <a:rPr lang="zh-CN" altLang="en-US" sz="2000" b="1" dirty="0">
                <a:cs typeface="+mn-ea"/>
                <a:sym typeface="+mn-lt"/>
              </a:rPr>
              <a:t>，使得混淆成功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A536A1-39BA-468B-A619-702318A3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2586433"/>
            <a:ext cx="9544120" cy="26860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EB372B6-A0C6-49BD-842D-F0A56C29D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23" y="2537530"/>
            <a:ext cx="9210675" cy="27717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FA7DA4A-D97A-415C-AF52-38865E2D0694}"/>
              </a:ext>
            </a:extLst>
          </p:cNvPr>
          <p:cNvSpPr txBox="1"/>
          <p:nvPr/>
        </p:nvSpPr>
        <p:spPr>
          <a:xfrm>
            <a:off x="3944888" y="2524799"/>
            <a:ext cx="2808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highlight>
                  <a:srgbClr val="FFFF00"/>
                </a:highlight>
                <a:cs typeface="+mn-ea"/>
                <a:sym typeface="+mn-lt"/>
              </a:rPr>
              <a:t>OllyDbg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 V2.01 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版本，好像也能抵抗住这种花指令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29E447E-239C-4AD9-86AC-43B6A1507284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4149080"/>
            <a:ext cx="1080120" cy="223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297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常见花指令混淆手段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call,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jmp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类指令形成的混淆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更改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IDA Pro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识别出的栈指针，破坏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栈平衡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更改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IDA Pro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识别出的函数参数个数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</p:spTree>
    <p:extLst>
      <p:ext uri="{BB962C8B-B14F-4D97-AF65-F5344CB8AC3E}">
        <p14:creationId xmlns:p14="http://schemas.microsoft.com/office/powerpoint/2010/main" val="14178164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代码混淆种类以及工具介绍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从增加逆向工程难度的角度上来说，通常有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）源码级混淆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）机器码混淆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种类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59238"/>
              </p:ext>
            </p:extLst>
          </p:nvPr>
        </p:nvGraphicFramePr>
        <p:xfrm>
          <a:off x="1905000" y="4653136"/>
          <a:ext cx="6096000" cy="12565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混淆种类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逆向分析难度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源码级混淆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相对容易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机器码混淆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相对较难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32623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ADC6AA1-7D2E-4566-A950-E3AAD57D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2276872"/>
            <a:ext cx="7646637" cy="446449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86409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2 </a:t>
            </a:r>
            <a:r>
              <a:rPr lang="zh-CN" altLang="en-US" dirty="0">
                <a:cs typeface="+mn-ea"/>
                <a:sym typeface="+mn-lt"/>
              </a:rPr>
              <a:t>更改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识别的栈指针，破坏栈平衡 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en-US" altLang="zh-CN" dirty="0" err="1">
                <a:cs typeface="+mn-ea"/>
                <a:sym typeface="+mn-lt"/>
              </a:rPr>
              <a:t>gcc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D5893A8-60B3-4D5E-9ED1-7970C17D3E8B}"/>
              </a:ext>
            </a:extLst>
          </p:cNvPr>
          <p:cNvGrpSpPr/>
          <p:nvPr/>
        </p:nvGrpSpPr>
        <p:grpSpPr>
          <a:xfrm>
            <a:off x="2773102" y="2169964"/>
            <a:ext cx="4893054" cy="2862870"/>
            <a:chOff x="2580226" y="2294211"/>
            <a:chExt cx="4893054" cy="2736305"/>
          </a:xfrm>
        </p:grpSpPr>
        <p:sp>
          <p:nvSpPr>
            <p:cNvPr id="2" name="标注: 弯曲线形 1">
              <a:extLst>
                <a:ext uri="{FF2B5EF4-FFF2-40B4-BE49-F238E27FC236}">
                  <a16:creationId xmlns:a16="http://schemas.microsoft.com/office/drawing/2014/main" id="{4C9D17F5-40ED-4853-993D-842108CAB8AD}"/>
                </a:ext>
              </a:extLst>
            </p:cNvPr>
            <p:cNvSpPr/>
            <p:nvPr/>
          </p:nvSpPr>
          <p:spPr>
            <a:xfrm>
              <a:off x="2580226" y="4814492"/>
              <a:ext cx="4893054" cy="216024"/>
            </a:xfrm>
            <a:prstGeom prst="borderCallout2">
              <a:avLst>
                <a:gd name="adj1" fmla="val -5257"/>
                <a:gd name="adj2" fmla="val 32220"/>
                <a:gd name="adj3" fmla="val -817351"/>
                <a:gd name="adj4" fmla="val 67397"/>
                <a:gd name="adj5" fmla="val -1161956"/>
                <a:gd name="adj6" fmla="val 82342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9E288DA-033E-42D9-A842-5622247B3FC8}"/>
                </a:ext>
              </a:extLst>
            </p:cNvPr>
            <p:cNvCxnSpPr>
              <a:cxnSpLocks/>
            </p:cNvCxnSpPr>
            <p:nvPr/>
          </p:nvCxnSpPr>
          <p:spPr>
            <a:xfrm>
              <a:off x="5529064" y="2294211"/>
              <a:ext cx="19442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293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en-US" altLang="zh-CN" dirty="0" err="1">
                <a:cs typeface="+mn-ea"/>
                <a:sym typeface="+mn-lt"/>
              </a:rPr>
              <a:t>Option</a:t>
            </a:r>
            <a:r>
              <a:rPr lang="en-US" altLang="zh-CN" dirty="0" err="1"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cs typeface="+mn-ea"/>
                <a:sym typeface="+mn-lt"/>
              </a:rPr>
              <a:t>general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选中</a:t>
            </a:r>
            <a:r>
              <a:rPr lang="en-US" altLang="zh-CN" dirty="0">
                <a:cs typeface="+mn-ea"/>
                <a:sym typeface="+mn-lt"/>
              </a:rPr>
              <a:t>stack pointer</a:t>
            </a:r>
            <a:r>
              <a:rPr lang="zh-CN" altLang="en-US" dirty="0">
                <a:cs typeface="+mn-ea"/>
                <a:sym typeface="+mn-lt"/>
              </a:rPr>
              <a:t>，可以查看栈帧的偏移地址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2C2AB3-653A-4553-A253-502F7E3D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3501008"/>
            <a:ext cx="2448272" cy="17009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BE80DB-5B26-4C79-8B72-1401EC464760}"/>
              </a:ext>
            </a:extLst>
          </p:cNvPr>
          <p:cNvSpPr/>
          <p:nvPr/>
        </p:nvSpPr>
        <p:spPr>
          <a:xfrm>
            <a:off x="2233834" y="3890846"/>
            <a:ext cx="447113" cy="7461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8EA707-96EA-4E99-933B-107F3DC5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2554893"/>
            <a:ext cx="4687204" cy="41864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3211DA7-E9D0-42BD-82C3-5C69972169B2}"/>
              </a:ext>
            </a:extLst>
          </p:cNvPr>
          <p:cNvSpPr/>
          <p:nvPr/>
        </p:nvSpPr>
        <p:spPr>
          <a:xfrm>
            <a:off x="5409478" y="3991104"/>
            <a:ext cx="231089" cy="100811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BCCD98-F536-4222-A70B-B9E85F7F74D7}"/>
              </a:ext>
            </a:extLst>
          </p:cNvPr>
          <p:cNvSpPr/>
          <p:nvPr/>
        </p:nvSpPr>
        <p:spPr>
          <a:xfrm>
            <a:off x="5755592" y="5671718"/>
            <a:ext cx="210081" cy="79208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AF4E73E-6C02-45B1-90EE-35CD29D1A6D1}"/>
              </a:ext>
            </a:extLst>
          </p:cNvPr>
          <p:cNvCxnSpPr>
            <a:endCxn id="11" idx="1"/>
          </p:cNvCxnSpPr>
          <p:nvPr/>
        </p:nvCxnSpPr>
        <p:spPr>
          <a:xfrm>
            <a:off x="2680947" y="3933056"/>
            <a:ext cx="2728531" cy="56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DF7D8EE-C25A-449A-92D6-D1675561F94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2680947" y="3928152"/>
            <a:ext cx="3074645" cy="213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2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DA7BBC3B-A7C8-4808-9A1C-930CA76AA7AC}"/>
              </a:ext>
            </a:extLst>
          </p:cNvPr>
          <p:cNvSpPr txBox="1"/>
          <p:nvPr/>
        </p:nvSpPr>
        <p:spPr>
          <a:xfrm>
            <a:off x="5198062" y="400270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选定 </a:t>
            </a:r>
            <a:r>
              <a:rPr lang="en-US" altLang="zh-CN" b="1" dirty="0"/>
              <a:t>40266E </a:t>
            </a:r>
            <a:r>
              <a:rPr lang="zh-CN" altLang="en-US" b="1" dirty="0"/>
              <a:t>行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b="1" dirty="0"/>
              <a:t>右键</a:t>
            </a:r>
            <a:r>
              <a:rPr lang="en-US" altLang="zh-CN" b="1" dirty="0">
                <a:sym typeface="Wingdings" panose="05000000000000000000" pitchFamily="2" charset="2"/>
              </a:rPr>
              <a:t>NOP</a:t>
            </a: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0FA4A65-C553-40D2-BEE2-29123397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按</a:t>
            </a:r>
            <a:r>
              <a:rPr lang="en-US" altLang="zh-CN" dirty="0">
                <a:cs typeface="+mn-ea"/>
                <a:sym typeface="+mn-lt"/>
              </a:rPr>
              <a:t>F5</a:t>
            </a:r>
            <a:r>
              <a:rPr lang="zh-CN" altLang="en-US" dirty="0">
                <a:cs typeface="+mn-ea"/>
                <a:sym typeface="+mn-lt"/>
              </a:rPr>
              <a:t>执行反编译，提示对</a:t>
            </a:r>
            <a:r>
              <a:rPr lang="en-US" altLang="zh-CN" dirty="0">
                <a:cs typeface="+mn-ea"/>
                <a:sym typeface="+mn-lt"/>
              </a:rPr>
              <a:t>0x402678</a:t>
            </a:r>
            <a:r>
              <a:rPr lang="zh-CN" altLang="en-US" dirty="0">
                <a:cs typeface="+mn-ea"/>
                <a:sym typeface="+mn-lt"/>
              </a:rPr>
              <a:t>处的函数调用分析失败：“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402678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：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call analysis failed</a:t>
            </a:r>
            <a:r>
              <a:rPr lang="zh-CN" altLang="en-US" dirty="0">
                <a:cs typeface="+mn-ea"/>
                <a:sym typeface="+mn-lt"/>
              </a:rPr>
              <a:t>”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误解析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栈的内存空间为负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C8FE10-084A-48EC-8322-075A00C8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3212976"/>
            <a:ext cx="5025008" cy="28460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0BFACE-DD0F-4EC6-9141-1BE4A0CAF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147" y="3496649"/>
            <a:ext cx="1964001" cy="1805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FD8BEB-12AB-4A51-9D3C-DABF190A8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485" y="5640556"/>
            <a:ext cx="3485574" cy="10234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7DC6BE4-5262-4A20-A2F9-D9EDC0006C4F}"/>
              </a:ext>
            </a:extLst>
          </p:cNvPr>
          <p:cNvSpPr txBox="1"/>
          <p:nvPr/>
        </p:nvSpPr>
        <p:spPr>
          <a:xfrm>
            <a:off x="4805934" y="2549131"/>
            <a:ext cx="50963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cs typeface="+mn-ea"/>
                <a:sym typeface="+mn-lt"/>
              </a:rPr>
              <a:t>当</a:t>
            </a:r>
            <a:r>
              <a:rPr lang="en-US" altLang="zh-CN" sz="2400" b="1" dirty="0">
                <a:solidFill>
                  <a:srgbClr val="0000FF"/>
                </a:solidFill>
                <a:cs typeface="+mn-ea"/>
                <a:sym typeface="+mn-lt"/>
              </a:rPr>
              <a:t>NOP</a:t>
            </a:r>
            <a:r>
              <a:rPr lang="zh-CN" altLang="en-US" sz="2400" b="1" dirty="0">
                <a:cs typeface="+mn-ea"/>
                <a:sym typeface="+mn-lt"/>
              </a:rPr>
              <a:t>掉“</a:t>
            </a:r>
            <a:r>
              <a:rPr lang="en-US" altLang="zh-CN" sz="2400" b="1" dirty="0">
                <a:cs typeface="+mn-ea"/>
                <a:sym typeface="+mn-lt"/>
              </a:rPr>
              <a:t>add esp,0x48</a:t>
            </a:r>
            <a:r>
              <a:rPr lang="zh-CN" altLang="en-US" sz="2400" b="1" dirty="0">
                <a:cs typeface="+mn-ea"/>
                <a:sym typeface="+mn-lt"/>
              </a:rPr>
              <a:t>”以后，栈指针即可恢复正常</a:t>
            </a:r>
          </a:p>
        </p:txBody>
      </p:sp>
      <p:sp>
        <p:nvSpPr>
          <p:cNvPr id="14" name="箭头: 燕尾形 13">
            <a:extLst>
              <a:ext uri="{FF2B5EF4-FFF2-40B4-BE49-F238E27FC236}">
                <a16:creationId xmlns:a16="http://schemas.microsoft.com/office/drawing/2014/main" id="{05E728C3-89EF-46BE-A966-D85108C7FDDD}"/>
              </a:ext>
            </a:extLst>
          </p:cNvPr>
          <p:cNvSpPr/>
          <p:nvPr/>
        </p:nvSpPr>
        <p:spPr>
          <a:xfrm>
            <a:off x="5371420" y="4402330"/>
            <a:ext cx="1525795" cy="21602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弧形 14">
            <a:extLst>
              <a:ext uri="{FF2B5EF4-FFF2-40B4-BE49-F238E27FC236}">
                <a16:creationId xmlns:a16="http://schemas.microsoft.com/office/drawing/2014/main" id="{34609A82-C843-41AB-9453-8CD277F92B4C}"/>
              </a:ext>
            </a:extLst>
          </p:cNvPr>
          <p:cNvSpPr/>
          <p:nvPr/>
        </p:nvSpPr>
        <p:spPr>
          <a:xfrm rot="20107935">
            <a:off x="9213578" y="4312565"/>
            <a:ext cx="571875" cy="138591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15FF4D-CFF7-4BF5-BE60-5EBAE7897262}"/>
              </a:ext>
            </a:extLst>
          </p:cNvPr>
          <p:cNvSpPr txBox="1"/>
          <p:nvPr/>
        </p:nvSpPr>
        <p:spPr>
          <a:xfrm>
            <a:off x="9257646" y="473105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F5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26167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4" grpId="0" animBg="1"/>
      <p:bldP spid="15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常见花指令混淆手段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call,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jmp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类指令形成的混淆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更改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IDA Pro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识别出的栈指针，破坏栈平衡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更改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IDA Pro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识别出的函数参数个数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</p:spTree>
    <p:extLst>
      <p:ext uri="{BB962C8B-B14F-4D97-AF65-F5344CB8AC3E}">
        <p14:creationId xmlns:p14="http://schemas.microsoft.com/office/powerpoint/2010/main" val="41622543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3 </a:t>
            </a:r>
            <a:r>
              <a:rPr lang="zh-CN" altLang="en-US" dirty="0">
                <a:cs typeface="+mn-ea"/>
                <a:sym typeface="+mn-lt"/>
              </a:rPr>
              <a:t>更改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识别的函数参数个数 （</a:t>
            </a:r>
            <a:r>
              <a:rPr lang="en-US" altLang="zh-CN" dirty="0" err="1">
                <a:cs typeface="+mn-ea"/>
                <a:sym typeface="+mn-lt"/>
              </a:rPr>
              <a:t>gcc</a:t>
            </a:r>
            <a:r>
              <a:rPr lang="zh-CN" altLang="en-US" dirty="0">
                <a:cs typeface="+mn-ea"/>
                <a:sym typeface="+mn-lt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878D76-6F36-4E35-9C5D-2B7B605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276642"/>
            <a:ext cx="7023695" cy="448063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E92B93B-A650-4930-BD56-780B25FBE847}"/>
              </a:ext>
            </a:extLst>
          </p:cNvPr>
          <p:cNvGrpSpPr/>
          <p:nvPr/>
        </p:nvGrpSpPr>
        <p:grpSpPr>
          <a:xfrm>
            <a:off x="1997141" y="2204864"/>
            <a:ext cx="4396019" cy="2146717"/>
            <a:chOff x="1424567" y="2864998"/>
            <a:chExt cx="4396019" cy="2146717"/>
          </a:xfrm>
        </p:grpSpPr>
        <p:sp>
          <p:nvSpPr>
            <p:cNvPr id="7" name="标注: 弯曲线形 6">
              <a:extLst>
                <a:ext uri="{FF2B5EF4-FFF2-40B4-BE49-F238E27FC236}">
                  <a16:creationId xmlns:a16="http://schemas.microsoft.com/office/drawing/2014/main" id="{02146D78-514F-4FC3-B84F-B63B3485025D}"/>
                </a:ext>
              </a:extLst>
            </p:cNvPr>
            <p:cNvSpPr/>
            <p:nvPr/>
          </p:nvSpPr>
          <p:spPr>
            <a:xfrm>
              <a:off x="1424567" y="4842802"/>
              <a:ext cx="4320480" cy="168913"/>
            </a:xfrm>
            <a:prstGeom prst="borderCallout2">
              <a:avLst>
                <a:gd name="adj1" fmla="val -4757"/>
                <a:gd name="adj2" fmla="val 27669"/>
                <a:gd name="adj3" fmla="val -1157271"/>
                <a:gd name="adj4" fmla="val 64489"/>
                <a:gd name="adj5" fmla="val -1154690"/>
                <a:gd name="adj6" fmla="val 64794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E1AD87B-9C0C-4A16-A983-0C186C2789E2}"/>
                </a:ext>
              </a:extLst>
            </p:cNvPr>
            <p:cNvCxnSpPr>
              <a:cxnSpLocks/>
            </p:cNvCxnSpPr>
            <p:nvPr/>
          </p:nvCxnSpPr>
          <p:spPr>
            <a:xfrm>
              <a:off x="3465262" y="2864998"/>
              <a:ext cx="235532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823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83219" y="1529071"/>
            <a:ext cx="8915400" cy="3744416"/>
          </a:xfrm>
        </p:spPr>
        <p:txBody>
          <a:bodyPr/>
          <a:lstStyle/>
          <a:p>
            <a:pPr lvl="1"/>
            <a:r>
              <a:rPr lang="en-US" altLang="zh-CN" dirty="0">
                <a:cs typeface="+mn-ea"/>
                <a:sym typeface="+mn-lt"/>
              </a:rPr>
              <a:t>IDA Pro 7.5 </a:t>
            </a:r>
            <a:r>
              <a:rPr lang="zh-CN" altLang="en-US" dirty="0">
                <a:cs typeface="+mn-ea"/>
                <a:sym typeface="+mn-lt"/>
              </a:rPr>
              <a:t>反编译结果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97BC85-AB1E-4AE3-8FF6-252C49233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" y="2415919"/>
            <a:ext cx="3528392" cy="2308441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2C45BF10-D13B-4645-A748-8F5C2A7C95D8}"/>
              </a:ext>
            </a:extLst>
          </p:cNvPr>
          <p:cNvGrpSpPr/>
          <p:nvPr/>
        </p:nvGrpSpPr>
        <p:grpSpPr>
          <a:xfrm>
            <a:off x="1208584" y="3456721"/>
            <a:ext cx="6772821" cy="3284647"/>
            <a:chOff x="1208584" y="3456721"/>
            <a:chExt cx="6772821" cy="328464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5F1F4AE-6E7F-4461-B82B-86546B07B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6776" y="3456721"/>
              <a:ext cx="5044629" cy="3284647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A5F42CE-0262-467F-A2A1-0723AA042D7A}"/>
                </a:ext>
              </a:extLst>
            </p:cNvPr>
            <p:cNvCxnSpPr/>
            <p:nvPr/>
          </p:nvCxnSpPr>
          <p:spPr>
            <a:xfrm flipV="1">
              <a:off x="1208584" y="3570139"/>
              <a:ext cx="1872208" cy="3112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351AA8A-525C-4C9B-AB3D-2DDF7B43B37A}"/>
              </a:ext>
            </a:extLst>
          </p:cNvPr>
          <p:cNvGrpSpPr/>
          <p:nvPr/>
        </p:nvGrpSpPr>
        <p:grpSpPr>
          <a:xfrm>
            <a:off x="5385048" y="1928217"/>
            <a:ext cx="4441136" cy="1953149"/>
            <a:chOff x="5385048" y="1928217"/>
            <a:chExt cx="4441136" cy="195314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B530039-15C9-4B08-9592-A0CB4A1F6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5048" y="2415919"/>
              <a:ext cx="4441136" cy="14654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DC17DD4-6783-4FE1-97A1-A3FEA4E3DB40}"/>
                </a:ext>
              </a:extLst>
            </p:cNvPr>
            <p:cNvSpPr txBox="1"/>
            <p:nvPr/>
          </p:nvSpPr>
          <p:spPr>
            <a:xfrm>
              <a:off x="5385048" y="1928217"/>
              <a:ext cx="44411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solidFill>
                    <a:srgbClr val="4D4D4D"/>
                  </a:solidFill>
                  <a:effectLst/>
                  <a:cs typeface="+mn-ea"/>
                  <a:sym typeface="+mn-lt"/>
                </a:rPr>
                <a:t>__</a:t>
              </a:r>
              <a:r>
                <a:rPr lang="en-US" altLang="zh-CN" b="0" i="0" dirty="0" err="1">
                  <a:solidFill>
                    <a:srgbClr val="4D4D4D"/>
                  </a:solidFill>
                  <a:effectLst/>
                  <a:cs typeface="+mn-ea"/>
                  <a:sym typeface="+mn-lt"/>
                </a:rPr>
                <a:t>userpurge</a:t>
              </a:r>
              <a:r>
                <a:rPr lang="en-US" altLang="zh-CN" b="0" i="0" dirty="0">
                  <a:solidFill>
                    <a:srgbClr val="4D4D4D"/>
                  </a:solidFill>
                  <a:effectLst/>
                  <a:cs typeface="+mn-ea"/>
                  <a:sym typeface="+mn-lt"/>
                </a:rPr>
                <a:t> 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cs typeface="+mn-ea"/>
                  <a:sym typeface="+mn-lt"/>
                </a:rPr>
                <a:t>表示由被调用者清理堆栈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DFBF3C3-FDE2-4936-B250-5062D4462DAE}"/>
              </a:ext>
            </a:extLst>
          </p:cNvPr>
          <p:cNvCxnSpPr>
            <a:cxnSpLocks/>
          </p:cNvCxnSpPr>
          <p:nvPr/>
        </p:nvCxnSpPr>
        <p:spPr>
          <a:xfrm flipV="1">
            <a:off x="3656856" y="2780928"/>
            <a:ext cx="1944216" cy="74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CEC0F3D-66FA-4FC7-BA6B-8FFC8B85D9E7}"/>
              </a:ext>
            </a:extLst>
          </p:cNvPr>
          <p:cNvSpPr txBox="1"/>
          <p:nvPr/>
        </p:nvSpPr>
        <p:spPr>
          <a:xfrm>
            <a:off x="0" y="5328929"/>
            <a:ext cx="2754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修复代码，只需要将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ret 0xA </a:t>
            </a:r>
            <a:r>
              <a:rPr lang="en-US" altLang="zh-CN" dirty="0">
                <a:cs typeface="+mn-ea"/>
                <a:sym typeface="+mn-lt"/>
              </a:rPr>
              <a:t>NOP</a:t>
            </a:r>
            <a:r>
              <a:rPr lang="zh-CN" altLang="en-US" dirty="0">
                <a:cs typeface="+mn-ea"/>
                <a:sym typeface="+mn-lt"/>
              </a:rPr>
              <a:t>掉即可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FC8EE76-264B-47D5-AA2E-8F1D1B48FFF8}"/>
              </a:ext>
            </a:extLst>
          </p:cNvPr>
          <p:cNvCxnSpPr/>
          <p:nvPr/>
        </p:nvCxnSpPr>
        <p:spPr>
          <a:xfrm>
            <a:off x="2288704" y="5611208"/>
            <a:ext cx="936104" cy="7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575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花指令绝不仅仅限于此，通过巧妙地构造数据，在静态分析下，能够让正常的程序产生奇妙的变化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课后，可以尝试组合这些混淆方式，应用到自己开发的程序当中，体验代码混淆带来的乐趣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）花指令混淆</a:t>
            </a:r>
          </a:p>
        </p:txBody>
      </p:sp>
    </p:spTree>
    <p:extLst>
      <p:ext uri="{BB962C8B-B14F-4D97-AF65-F5344CB8AC3E}">
        <p14:creationId xmlns:p14="http://schemas.microsoft.com/office/powerpoint/2010/main" val="214799442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代码混淆简介</a:t>
            </a: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花指令混淆</a:t>
            </a:r>
          </a:p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三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. SMC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代码自修改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四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. OLLVM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混淆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932885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1.SMC</a:t>
            </a:r>
            <a:r>
              <a:rPr lang="zh-CN" altLang="en-US" dirty="0">
                <a:cs typeface="+mn-ea"/>
                <a:sym typeface="+mn-lt"/>
              </a:rPr>
              <a:t>原理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2.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</a:t>
            </a:r>
          </a:p>
        </p:txBody>
      </p:sp>
    </p:spTree>
    <p:extLst>
      <p:ext uri="{BB962C8B-B14F-4D97-AF65-F5344CB8AC3E}">
        <p14:creationId xmlns:p14="http://schemas.microsoft.com/office/powerpoint/2010/main" val="135079235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562156" cy="4968552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1.SMC</a:t>
            </a:r>
            <a:r>
              <a:rPr lang="zh-CN" altLang="en-US" dirty="0">
                <a:cs typeface="+mn-ea"/>
                <a:sym typeface="+mn-lt"/>
              </a:rPr>
              <a:t>原理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SMC (Self-Modifying Code)</a:t>
            </a: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在真正执行某一段代码时，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程序会对自身的该段代码进行自修改</a:t>
            </a:r>
            <a:r>
              <a:rPr lang="zh-CN" altLang="en-US" dirty="0">
                <a:cs typeface="+mn-ea"/>
                <a:sym typeface="+mn-lt"/>
              </a:rPr>
              <a:t>，只有在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修改后的代码才是可汇编，可执行的</a:t>
            </a:r>
            <a:endParaRPr lang="en-US" altLang="zh-CN" dirty="0">
              <a:solidFill>
                <a:srgbClr val="0000FF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在程序未对该段代码进行修改之前，在静态分析状态下，均是不可读的字节码，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之类的反汇编器无法识别程序的正常逻辑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3074" name="Picture 2" descr="start here">
            <a:extLst>
              <a:ext uri="{FF2B5EF4-FFF2-40B4-BE49-F238E27FC236}">
                <a16:creationId xmlns:a16="http://schemas.microsoft.com/office/drawing/2014/main" id="{7B0C077C-19E0-47A2-B920-32B20728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00" y="1556792"/>
            <a:ext cx="245547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3525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648072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）源码级混淆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种类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C072A85-0BB5-43D3-BBE1-A0EA161C9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555488"/>
              </p:ext>
            </p:extLst>
          </p:nvPr>
        </p:nvGraphicFramePr>
        <p:xfrm>
          <a:off x="487534" y="2276872"/>
          <a:ext cx="4032447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标注: 线形(带边框和强调线) 10">
            <a:extLst>
              <a:ext uri="{FF2B5EF4-FFF2-40B4-BE49-F238E27FC236}">
                <a16:creationId xmlns:a16="http://schemas.microsoft.com/office/drawing/2014/main" id="{245EC9C0-1A3B-43D7-9521-E5B8213E4B61}"/>
              </a:ext>
            </a:extLst>
          </p:cNvPr>
          <p:cNvSpPr/>
          <p:nvPr/>
        </p:nvSpPr>
        <p:spPr>
          <a:xfrm>
            <a:off x="5790037" y="2651404"/>
            <a:ext cx="4059507" cy="3647209"/>
          </a:xfrm>
          <a:prstGeom prst="accentBorderCallout1">
            <a:avLst>
              <a:gd name="adj1" fmla="val 18750"/>
              <a:gd name="adj2" fmla="val -8333"/>
              <a:gd name="adj3" fmla="val 10014"/>
              <a:gd name="adj4" fmla="val -30982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8288" lvl="2" indent="-268288" algn="just"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+mn-ea"/>
                <a:sym typeface="+mn-lt"/>
              </a:rPr>
              <a:t>将代码中的各种元素，如变量、函数、类的</a:t>
            </a:r>
            <a:r>
              <a:rPr lang="zh-CN" altLang="en-US" sz="2400" b="1" dirty="0">
                <a:solidFill>
                  <a:srgbClr val="0000FF"/>
                </a:solidFill>
                <a:cs typeface="+mn-ea"/>
                <a:sym typeface="+mn-lt"/>
              </a:rPr>
              <a:t>名字改写成无意义的名字</a:t>
            </a:r>
            <a:endParaRPr lang="en-US" altLang="zh-CN" sz="2400" b="1" dirty="0">
              <a:solidFill>
                <a:srgbClr val="0000FF"/>
              </a:solidFill>
              <a:cs typeface="+mn-ea"/>
              <a:sym typeface="+mn-lt"/>
            </a:endParaRPr>
          </a:p>
          <a:p>
            <a:pPr marL="725488" lvl="4" indent="-268288" algn="just"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+mn-ea"/>
                <a:sym typeface="+mn-lt"/>
              </a:rPr>
              <a:t>比如改写成单个字母或者数字，又或者字母和数字的组合等</a:t>
            </a:r>
            <a:endParaRPr lang="en-US" altLang="zh-CN" sz="2400" b="1" dirty="0">
              <a:cs typeface="+mn-ea"/>
              <a:sym typeface="+mn-lt"/>
            </a:endParaRPr>
          </a:p>
          <a:p>
            <a:pPr marL="725488" lvl="4" indent="-268288" algn="just"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+mn-ea"/>
                <a:sym typeface="+mn-lt"/>
              </a:rPr>
              <a:t>使得逆向分析人员无法有效根据名字猜测其功能用途</a:t>
            </a:r>
            <a:endParaRPr lang="en-US" altLang="zh-CN" sz="2400" b="1" dirty="0">
              <a:cs typeface="+mn-ea"/>
              <a:sym typeface="+mn-lt"/>
            </a:endParaRPr>
          </a:p>
          <a:p>
            <a:pPr algn="ctr"/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3461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87560" y="1628800"/>
            <a:ext cx="9993560" cy="3744416"/>
          </a:xfrm>
        </p:spPr>
        <p:txBody>
          <a:bodyPr/>
          <a:lstStyle/>
          <a:p>
            <a:pPr lvl="1"/>
            <a:r>
              <a:rPr lang="en-US" altLang="zh-CN" dirty="0">
                <a:cs typeface="+mn-ea"/>
                <a:sym typeface="+mn-lt"/>
              </a:rPr>
              <a:t>SMC</a:t>
            </a:r>
            <a:r>
              <a:rPr lang="zh-CN" altLang="en-US" dirty="0">
                <a:cs typeface="+mn-ea"/>
                <a:sym typeface="+mn-lt"/>
              </a:rPr>
              <a:t>示例代码 （</a:t>
            </a:r>
            <a:r>
              <a:rPr lang="en-US" altLang="zh-CN" dirty="0" err="1">
                <a:cs typeface="+mn-ea"/>
                <a:sym typeface="+mn-lt"/>
              </a:rPr>
              <a:t>gcc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通过先解密代码块，后执行的方式让大家来了解</a:t>
            </a:r>
            <a:r>
              <a:rPr lang="en-US" altLang="zh-CN" dirty="0">
                <a:cs typeface="+mn-ea"/>
                <a:sym typeface="+mn-lt"/>
              </a:rPr>
              <a:t>SMC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4B1F68-3B5B-4DC6-B3F9-82CBCC1C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804" y="2706828"/>
            <a:ext cx="7488832" cy="4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873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8E1AA1-5D70-4620-955A-7980BADC3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86" y="1560282"/>
            <a:ext cx="7288510" cy="518457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81B148-4880-4747-9DBD-74CCCB50E010}"/>
              </a:ext>
            </a:extLst>
          </p:cNvPr>
          <p:cNvSpPr/>
          <p:nvPr/>
        </p:nvSpPr>
        <p:spPr>
          <a:xfrm>
            <a:off x="894863" y="3363096"/>
            <a:ext cx="6694158" cy="971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9FC49E-9F3B-472D-8D72-3608B2FAE432}"/>
              </a:ext>
            </a:extLst>
          </p:cNvPr>
          <p:cNvSpPr/>
          <p:nvPr/>
        </p:nvSpPr>
        <p:spPr>
          <a:xfrm>
            <a:off x="892277" y="5376706"/>
            <a:ext cx="6696744" cy="9361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D2D938-E79F-4C01-A9F1-45D439FA715D}"/>
              </a:ext>
            </a:extLst>
          </p:cNvPr>
          <p:cNvSpPr txBox="1"/>
          <p:nvPr/>
        </p:nvSpPr>
        <p:spPr>
          <a:xfrm>
            <a:off x="7589020" y="3529798"/>
            <a:ext cx="2058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1 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从数据中解密出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flag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验证函数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E1F19D-3415-4A8A-9567-05FCBBDA4B68}"/>
              </a:ext>
            </a:extLst>
          </p:cNvPr>
          <p:cNvSpPr txBox="1"/>
          <p:nvPr/>
        </p:nvSpPr>
        <p:spPr>
          <a:xfrm>
            <a:off x="7634496" y="5521592"/>
            <a:ext cx="201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3 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执行</a:t>
            </a:r>
            <a:r>
              <a:rPr lang="en-US" altLang="zh-CN" dirty="0">
                <a:solidFill>
                  <a:srgbClr val="00B050"/>
                </a:solidFill>
                <a:cs typeface="+mn-ea"/>
                <a:sym typeface="+mn-lt"/>
              </a:rPr>
              <a:t>flag</a:t>
            </a: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验证，并打印提示结果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03F274-7F10-429E-847C-9C7C2444211B}"/>
              </a:ext>
            </a:extLst>
          </p:cNvPr>
          <p:cNvSpPr txBox="1"/>
          <p:nvPr/>
        </p:nvSpPr>
        <p:spPr>
          <a:xfrm>
            <a:off x="7604722" y="4727269"/>
            <a:ext cx="204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2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增加可执行权限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E38B48-B96E-4B22-8E4B-E087C72FF3B6}"/>
              </a:ext>
            </a:extLst>
          </p:cNvPr>
          <p:cNvSpPr/>
          <p:nvPr/>
        </p:nvSpPr>
        <p:spPr>
          <a:xfrm>
            <a:off x="892277" y="4519172"/>
            <a:ext cx="6696744" cy="78552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1994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00472" y="1556792"/>
            <a:ext cx="6264696" cy="530120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上述代码在</a:t>
            </a:r>
            <a:r>
              <a:rPr lang="en-US" altLang="zh-CN" dirty="0">
                <a:cs typeface="+mn-ea"/>
                <a:sym typeface="+mn-lt"/>
              </a:rPr>
              <a:t>vc6.0</a:t>
            </a:r>
            <a:r>
              <a:rPr lang="zh-CN" altLang="en-US" dirty="0">
                <a:cs typeface="+mn-ea"/>
                <a:sym typeface="+mn-lt"/>
              </a:rPr>
              <a:t>中编译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如果使用其他编译器，比如</a:t>
            </a:r>
            <a:r>
              <a:rPr lang="en-US" altLang="zh-CN" dirty="0">
                <a:cs typeface="+mn-ea"/>
                <a:sym typeface="+mn-lt"/>
              </a:rPr>
              <a:t>VS</a:t>
            </a:r>
            <a:r>
              <a:rPr lang="zh-CN" altLang="en-US" dirty="0">
                <a:cs typeface="+mn-ea"/>
                <a:sym typeface="+mn-lt"/>
              </a:rPr>
              <a:t>，请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关闭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数据执行保护</a:t>
            </a:r>
            <a:r>
              <a:rPr lang="en-US" altLang="zh-CN" dirty="0">
                <a:cs typeface="+mn-ea"/>
                <a:sym typeface="+mn-lt"/>
              </a:rPr>
              <a:t>(DEP)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缓冲区安全监测机制</a:t>
            </a:r>
            <a:r>
              <a:rPr lang="en-US" altLang="zh-CN" dirty="0">
                <a:cs typeface="+mn-ea"/>
                <a:sym typeface="+mn-lt"/>
              </a:rPr>
              <a:t>(GS)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地址随机化</a:t>
            </a:r>
            <a:r>
              <a:rPr lang="en-US" altLang="zh-CN" dirty="0">
                <a:cs typeface="+mn-ea"/>
                <a:sym typeface="+mn-lt"/>
              </a:rPr>
              <a:t>(ASLR)</a:t>
            </a:r>
            <a:r>
              <a:rPr lang="zh-CN" altLang="en-US" dirty="0">
                <a:cs typeface="+mn-ea"/>
                <a:sym typeface="+mn-lt"/>
              </a:rPr>
              <a:t>这三个安全保护机制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数据执行保护，能够阻止除</a:t>
            </a:r>
            <a:r>
              <a:rPr lang="en-US" altLang="zh-CN" dirty="0">
                <a:cs typeface="+mn-ea"/>
                <a:sym typeface="+mn-lt"/>
              </a:rPr>
              <a:t>.text</a:t>
            </a:r>
            <a:r>
              <a:rPr lang="zh-CN" altLang="en-US" dirty="0">
                <a:cs typeface="+mn-ea"/>
                <a:sym typeface="+mn-lt"/>
              </a:rPr>
              <a:t>段外其他段数据的可执行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>
                <a:cs typeface="+mn-ea"/>
                <a:sym typeface="+mn-lt"/>
              </a:rPr>
              <a:t>windows</a:t>
            </a:r>
            <a:r>
              <a:rPr lang="zh-CN" altLang="en-US" dirty="0">
                <a:cs typeface="+mn-ea"/>
                <a:sym typeface="+mn-lt"/>
              </a:rPr>
              <a:t>中，在开启了数据执行保护之后，只有使用</a:t>
            </a:r>
            <a:r>
              <a:rPr lang="en-US" altLang="zh-CN" dirty="0" err="1">
                <a:solidFill>
                  <a:srgbClr val="00B050"/>
                </a:solidFill>
                <a:cs typeface="+mn-ea"/>
                <a:sym typeface="+mn-lt"/>
              </a:rPr>
              <a:t>VirtualProtect</a:t>
            </a:r>
            <a:r>
              <a:rPr lang="zh-CN" altLang="en-US" dirty="0">
                <a:cs typeface="+mn-ea"/>
                <a:sym typeface="+mn-lt"/>
              </a:rPr>
              <a:t>改变相应数据段的可执行属性，才能在该数据段执行我们的代码</a:t>
            </a:r>
            <a:endParaRPr lang="en-US" altLang="zh-CN" dirty="0"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本程序中写的解密后执行的代码是在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.data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段</a:t>
            </a:r>
            <a:r>
              <a:rPr lang="zh-CN" altLang="en-US" dirty="0">
                <a:cs typeface="+mn-ea"/>
                <a:sym typeface="+mn-lt"/>
              </a:rPr>
              <a:t>上，因而需要关闭</a:t>
            </a:r>
            <a:r>
              <a:rPr lang="en-US" altLang="zh-CN" dirty="0">
                <a:cs typeface="+mn-ea"/>
                <a:sym typeface="+mn-lt"/>
              </a:rPr>
              <a:t>DEP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 err="1">
                <a:cs typeface="+mn-ea"/>
                <a:sym typeface="+mn-lt"/>
              </a:rPr>
              <a:t>gcc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编译，添加编译选项（编译器设置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其他编译器设置）：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-z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execstack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 -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fno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-stack-protector 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-no-pie</a:t>
            </a:r>
            <a:endParaRPr lang="zh-CN" altLang="en-US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B59ED80-D9D6-4B60-B66B-F67309B2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048" y="1988840"/>
            <a:ext cx="2980952" cy="339047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9BD9F89-A51C-4346-A658-B4B50A16C339}"/>
              </a:ext>
            </a:extLst>
          </p:cNvPr>
          <p:cNvCxnSpPr>
            <a:cxnSpLocks/>
          </p:cNvCxnSpPr>
          <p:nvPr/>
        </p:nvCxnSpPr>
        <p:spPr>
          <a:xfrm flipV="1">
            <a:off x="5889104" y="5229200"/>
            <a:ext cx="1080120" cy="75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8164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88915BC-5D2D-4960-8A06-3B3611E3293C}"/>
              </a:ext>
            </a:extLst>
          </p:cNvPr>
          <p:cNvSpPr txBox="1">
            <a:spLocks/>
          </p:cNvSpPr>
          <p:nvPr/>
        </p:nvSpPr>
        <p:spPr>
          <a:xfrm>
            <a:off x="0" y="4869160"/>
            <a:ext cx="9906000" cy="1988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SMC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不能有效地感知栈空间的布局，随着解译和执行函数，容易引发缓存区溢出，开启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GS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，增大了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SMC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设计的难度</a:t>
            </a:r>
            <a:endParaRPr lang="en-US" altLang="zh-CN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开启</a:t>
            </a:r>
            <a:r>
              <a:rPr lang="en-US" altLang="zh-CN" dirty="0">
                <a:cs typeface="+mn-ea"/>
                <a:sym typeface="+mn-lt"/>
              </a:rPr>
              <a:t>ASLR</a:t>
            </a:r>
            <a:r>
              <a:rPr lang="zh-CN" altLang="en-US" dirty="0">
                <a:cs typeface="+mn-ea"/>
                <a:sym typeface="+mn-lt"/>
              </a:rPr>
              <a:t>，系统</a:t>
            </a:r>
            <a:r>
              <a:rPr lang="en-US" altLang="zh-CN" dirty="0">
                <a:cs typeface="+mn-ea"/>
                <a:sym typeface="+mn-lt"/>
              </a:rPr>
              <a:t>API</a:t>
            </a:r>
            <a:r>
              <a:rPr lang="zh-CN" altLang="en-US" dirty="0">
                <a:cs typeface="+mn-ea"/>
                <a:sym typeface="+mn-lt"/>
              </a:rPr>
              <a:t>的地址，甚至常量，全局变量，字符串等的地址都会发生变化，这对于</a:t>
            </a:r>
            <a:r>
              <a:rPr lang="en-US" altLang="zh-CN" dirty="0">
                <a:cs typeface="+mn-ea"/>
                <a:sym typeface="+mn-lt"/>
              </a:rPr>
              <a:t>SMC</a:t>
            </a:r>
            <a:r>
              <a:rPr lang="zh-CN" altLang="en-US" dirty="0">
                <a:cs typeface="+mn-ea"/>
                <a:sym typeface="+mn-lt"/>
              </a:rPr>
              <a:t>来说，极容易引发内存访问错误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EA7E9A-DDA1-4174-AC8A-CB5E5886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219"/>
            <a:ext cx="9906000" cy="2032883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C25F2E2-12E5-462D-956C-3E2F63F9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68" y="1118844"/>
            <a:ext cx="9577064" cy="1357317"/>
          </a:xfrm>
        </p:spPr>
        <p:txBody>
          <a:bodyPr>
            <a:normAutofit/>
          </a:bodyPr>
          <a:lstStyle/>
          <a:p>
            <a:pPr lvl="3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使用 </a:t>
            </a:r>
            <a:r>
              <a:rPr lang="en-US" altLang="zh-CN" dirty="0" err="1">
                <a:solidFill>
                  <a:srgbClr val="0000FF"/>
                </a:solidFill>
                <a:cs typeface="+mn-ea"/>
                <a:sym typeface="+mn-lt"/>
              </a:rPr>
              <a:t>checksec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插件，可以查询程序的安全措施启用情况</a:t>
            </a:r>
          </a:p>
        </p:txBody>
      </p:sp>
    </p:spTree>
    <p:extLst>
      <p:ext uri="{BB962C8B-B14F-4D97-AF65-F5344CB8AC3E}">
        <p14:creationId xmlns:p14="http://schemas.microsoft.com/office/powerpoint/2010/main" val="129276743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编译好的源程序在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中的展现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对起始于</a:t>
            </a:r>
            <a:r>
              <a:rPr lang="en-US" altLang="zh-CN" dirty="0">
                <a:cs typeface="+mn-ea"/>
                <a:sym typeface="+mn-lt"/>
              </a:rPr>
              <a:t>0x403020</a:t>
            </a:r>
            <a:r>
              <a:rPr lang="zh-CN" altLang="en-US" dirty="0">
                <a:cs typeface="+mn-ea"/>
                <a:sym typeface="+mn-lt"/>
              </a:rPr>
              <a:t>处的数组，逐字节</a:t>
            </a:r>
            <a:r>
              <a:rPr lang="en-US" altLang="zh-CN" dirty="0">
                <a:cs typeface="+mn-ea"/>
                <a:sym typeface="+mn-lt"/>
              </a:rPr>
              <a:t>XOR</a:t>
            </a:r>
            <a:r>
              <a:rPr lang="zh-CN" altLang="en-US" dirty="0">
                <a:cs typeface="+mn-ea"/>
                <a:sym typeface="+mn-lt"/>
              </a:rPr>
              <a:t>，解译出函数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8A93A1-B5E9-40AA-937E-9C4AEC839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95" y="2852936"/>
            <a:ext cx="6388488" cy="35399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591A13-8709-4A71-91BD-D9BF0863AC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0102" y="3212976"/>
            <a:ext cx="3938567" cy="1328503"/>
          </a:xfrm>
          <a:prstGeom prst="rect">
            <a:avLst/>
          </a:prstGeom>
          <a:ln w="1905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8D39229-EADA-4CB4-8758-C749E6A05814}"/>
              </a:ext>
            </a:extLst>
          </p:cNvPr>
          <p:cNvCxnSpPr>
            <a:cxnSpLocks/>
          </p:cNvCxnSpPr>
          <p:nvPr/>
        </p:nvCxnSpPr>
        <p:spPr>
          <a:xfrm flipV="1">
            <a:off x="3159780" y="3789040"/>
            <a:ext cx="2676352" cy="86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D30181E-BD20-4AC9-9853-7CF21BA7094B}"/>
              </a:ext>
            </a:extLst>
          </p:cNvPr>
          <p:cNvSpPr txBox="1"/>
          <p:nvPr/>
        </p:nvSpPr>
        <p:spPr>
          <a:xfrm rot="20518510">
            <a:off x="3496775" y="383678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lt"/>
              </a:rPr>
              <a:t>异或 </a:t>
            </a:r>
            <a:r>
              <a:rPr lang="zh-CN" altLang="en-US" dirty="0">
                <a:cs typeface="+mn-ea"/>
                <a:sym typeface="+mn-lt"/>
              </a:rPr>
              <a:t>解译出函数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AF739B-F80A-4DA2-B679-FCB456CF1CE2}"/>
              </a:ext>
            </a:extLst>
          </p:cNvPr>
          <p:cNvSpPr/>
          <p:nvPr/>
        </p:nvSpPr>
        <p:spPr>
          <a:xfrm>
            <a:off x="1431588" y="4365104"/>
            <a:ext cx="1728192" cy="576064"/>
          </a:xfrm>
          <a:prstGeom prst="rect">
            <a:avLst/>
          </a:prstGeom>
          <a:solidFill>
            <a:srgbClr val="FF33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28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9B80DF7-2D05-4381-830B-9AF684CFF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23145"/>
            <a:ext cx="7168209" cy="39719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DB2852-8AE4-4CE3-AD8E-3792A64E0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9" b="10169"/>
          <a:stretch/>
        </p:blipFill>
        <p:spPr>
          <a:xfrm>
            <a:off x="3616499" y="2550287"/>
            <a:ext cx="6264696" cy="148834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DB88B73-8FC5-43CC-A878-25509D2E9A70}"/>
              </a:ext>
            </a:extLst>
          </p:cNvPr>
          <p:cNvSpPr txBox="1"/>
          <p:nvPr/>
        </p:nvSpPr>
        <p:spPr>
          <a:xfrm>
            <a:off x="4973281" y="42669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执行解译出的函数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977C6A3E-537E-439F-8399-FD6714CBE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1014500"/>
          </a:xfrm>
        </p:spPr>
        <p:txBody>
          <a:bodyPr/>
          <a:lstStyle/>
          <a:p>
            <a:pPr lvl="2"/>
            <a:r>
              <a:rPr lang="zh-CN" altLang="en-US" dirty="0">
                <a:cs typeface="+mn-ea"/>
                <a:sym typeface="+mn-lt"/>
              </a:rPr>
              <a:t>对起始于</a:t>
            </a:r>
            <a:r>
              <a:rPr lang="en-US" altLang="zh-CN" dirty="0">
                <a:cs typeface="+mn-ea"/>
                <a:sym typeface="+mn-lt"/>
              </a:rPr>
              <a:t>0x403020</a:t>
            </a:r>
            <a:r>
              <a:rPr lang="zh-CN" altLang="en-US" dirty="0">
                <a:cs typeface="+mn-ea"/>
                <a:sym typeface="+mn-lt"/>
              </a:rPr>
              <a:t>处的数组，逐字节</a:t>
            </a:r>
            <a:r>
              <a:rPr lang="en-US" altLang="zh-CN" dirty="0">
                <a:cs typeface="+mn-ea"/>
                <a:sym typeface="+mn-lt"/>
              </a:rPr>
              <a:t>XOR</a:t>
            </a:r>
            <a:r>
              <a:rPr lang="zh-CN" altLang="en-US" dirty="0">
                <a:cs typeface="+mn-ea"/>
                <a:sym typeface="+mn-lt"/>
              </a:rPr>
              <a:t>，解译出函数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将该数组的起始地址，作为函数入口地址，进行调用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9D3AD0-7E8F-4577-A6C6-49B99DFCF978}"/>
              </a:ext>
            </a:extLst>
          </p:cNvPr>
          <p:cNvSpPr/>
          <p:nvPr/>
        </p:nvSpPr>
        <p:spPr>
          <a:xfrm>
            <a:off x="3962338" y="4864688"/>
            <a:ext cx="2214798" cy="652544"/>
          </a:xfrm>
          <a:prstGeom prst="rect">
            <a:avLst/>
          </a:prstGeom>
          <a:solidFill>
            <a:srgbClr val="FF3300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CA4BF6A-2104-4DB5-B5A4-2F7F31F85198}"/>
              </a:ext>
            </a:extLst>
          </p:cNvPr>
          <p:cNvCxnSpPr>
            <a:cxnSpLocks/>
          </p:cNvCxnSpPr>
          <p:nvPr/>
        </p:nvCxnSpPr>
        <p:spPr>
          <a:xfrm flipH="1" flipV="1">
            <a:off x="4808984" y="4038634"/>
            <a:ext cx="294120" cy="82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765AC2-6723-4D2E-8324-E544807FD2B9}"/>
              </a:ext>
            </a:extLst>
          </p:cNvPr>
          <p:cNvSpPr txBox="1"/>
          <p:nvPr/>
        </p:nvSpPr>
        <p:spPr>
          <a:xfrm>
            <a:off x="7275168" y="4272664"/>
            <a:ext cx="26308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/>
              <a:t>问题：</a:t>
            </a:r>
            <a:endParaRPr lang="en-US" altLang="zh-CN" sz="2400" b="1" dirty="0"/>
          </a:p>
          <a:p>
            <a:pPr marL="285750" indent="-285750" algn="just">
              <a:buFontTx/>
              <a:buChar char="-"/>
            </a:pPr>
            <a:r>
              <a:rPr lang="zh-CN" altLang="en-US" b="1" dirty="0"/>
              <a:t>这个解译出的函数有输入的参数么？</a:t>
            </a:r>
            <a:endParaRPr lang="en-US" altLang="zh-CN" b="1" dirty="0"/>
          </a:p>
          <a:p>
            <a:pPr marL="742950" lvl="1" indent="-285750" algn="just">
              <a:buFontTx/>
              <a:buChar char="-"/>
            </a:pP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0x004027B2</a:t>
            </a:r>
            <a:r>
              <a:rPr lang="zh-CN" altLang="en-US" b="1" dirty="0"/>
              <a:t>这行的含义是啥？</a:t>
            </a:r>
            <a:endParaRPr lang="en-US" altLang="zh-CN" b="1" dirty="0"/>
          </a:p>
          <a:p>
            <a:pPr marL="285750" indent="-285750" algn="just">
              <a:buFontTx/>
              <a:buChar char="-"/>
            </a:pPr>
            <a:r>
              <a:rPr lang="zh-CN" altLang="en-US" b="1" dirty="0">
                <a:solidFill>
                  <a:srgbClr val="0000FF"/>
                </a:solidFill>
              </a:rPr>
              <a:t>如何在</a:t>
            </a:r>
            <a:r>
              <a:rPr lang="en-US" altLang="zh-CN" b="1" dirty="0">
                <a:solidFill>
                  <a:srgbClr val="0000FF"/>
                </a:solidFill>
              </a:rPr>
              <a:t>IDA Pro</a:t>
            </a:r>
            <a:r>
              <a:rPr lang="zh-CN" altLang="en-US" b="1" dirty="0">
                <a:solidFill>
                  <a:srgbClr val="0000FF"/>
                </a:solidFill>
              </a:rPr>
              <a:t>中</a:t>
            </a:r>
            <a:r>
              <a:rPr lang="en-US" altLang="zh-CN" b="1" dirty="0">
                <a:solidFill>
                  <a:srgbClr val="0000FF"/>
                </a:solidFill>
              </a:rPr>
              <a:t>F5</a:t>
            </a:r>
            <a:r>
              <a:rPr lang="zh-CN" altLang="en-US" b="1" dirty="0">
                <a:solidFill>
                  <a:srgbClr val="0000FF"/>
                </a:solidFill>
              </a:rPr>
              <a:t>反编译出这个函数？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7C3BC57-D119-4287-B636-040534402C52}"/>
              </a:ext>
            </a:extLst>
          </p:cNvPr>
          <p:cNvCxnSpPr>
            <a:cxnSpLocks/>
          </p:cNvCxnSpPr>
          <p:nvPr/>
        </p:nvCxnSpPr>
        <p:spPr>
          <a:xfrm flipH="1" flipV="1">
            <a:off x="6152419" y="3792571"/>
            <a:ext cx="1968933" cy="15806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83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B5E93B-68B4-4701-8D28-11A0F68292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09" b="44885"/>
          <a:stretch/>
        </p:blipFill>
        <p:spPr>
          <a:xfrm>
            <a:off x="4192235" y="1622217"/>
            <a:ext cx="2114717" cy="1734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5225BE-2DDC-4C6F-A80B-97FDEC490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59" y="5301208"/>
            <a:ext cx="3217492" cy="13681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59D3D7-075F-4CBF-AF38-4638975AFA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71" y="2206501"/>
            <a:ext cx="3217492" cy="20883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343205-6BA8-4308-9B29-333F6AB770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/>
          <a:stretch/>
        </p:blipFill>
        <p:spPr>
          <a:xfrm>
            <a:off x="6684084" y="1656278"/>
            <a:ext cx="3145544" cy="16287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A8BDC0-5A11-4AB3-BBDC-6D8167B16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65" y="4007644"/>
            <a:ext cx="2511827" cy="2828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22CF8F3-31B5-4E3E-A8AE-745C75C97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487" y="4007644"/>
            <a:ext cx="2904001" cy="282551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6" name="箭头: 燕尾形 25">
            <a:extLst>
              <a:ext uri="{FF2B5EF4-FFF2-40B4-BE49-F238E27FC236}">
                <a16:creationId xmlns:a16="http://schemas.microsoft.com/office/drawing/2014/main" id="{B8C527AE-0117-40CA-9EFA-CB5041BECE8C}"/>
              </a:ext>
            </a:extLst>
          </p:cNvPr>
          <p:cNvSpPr/>
          <p:nvPr/>
        </p:nvSpPr>
        <p:spPr>
          <a:xfrm rot="5400000">
            <a:off x="1613629" y="4842158"/>
            <a:ext cx="414046" cy="36004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FD767F5-0EF5-46E5-B37A-7A3FDD51EC6F}"/>
              </a:ext>
            </a:extLst>
          </p:cNvPr>
          <p:cNvCxnSpPr>
            <a:cxnSpLocks/>
          </p:cNvCxnSpPr>
          <p:nvPr/>
        </p:nvCxnSpPr>
        <p:spPr>
          <a:xfrm flipV="1">
            <a:off x="3463651" y="2276872"/>
            <a:ext cx="932365" cy="302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头: 燕尾形 28">
            <a:extLst>
              <a:ext uri="{FF2B5EF4-FFF2-40B4-BE49-F238E27FC236}">
                <a16:creationId xmlns:a16="http://schemas.microsoft.com/office/drawing/2014/main" id="{F0719310-2453-46FC-B4E3-0F1E3F256921}"/>
              </a:ext>
            </a:extLst>
          </p:cNvPr>
          <p:cNvSpPr/>
          <p:nvPr/>
        </p:nvSpPr>
        <p:spPr>
          <a:xfrm>
            <a:off x="6393160" y="2276872"/>
            <a:ext cx="328717" cy="32734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6D64BCA-B469-4B2C-878C-96BD6C0FB506}"/>
              </a:ext>
            </a:extLst>
          </p:cNvPr>
          <p:cNvCxnSpPr>
            <a:cxnSpLocks/>
          </p:cNvCxnSpPr>
          <p:nvPr/>
        </p:nvCxnSpPr>
        <p:spPr>
          <a:xfrm flipH="1">
            <a:off x="6306952" y="2604217"/>
            <a:ext cx="2318456" cy="170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96BBD23-3737-40A4-B2C7-3FA42FA18DD3}"/>
              </a:ext>
            </a:extLst>
          </p:cNvPr>
          <p:cNvSpPr txBox="1"/>
          <p:nvPr/>
        </p:nvSpPr>
        <p:spPr>
          <a:xfrm>
            <a:off x="251066" y="1503556"/>
            <a:ext cx="322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00FF"/>
                </a:solidFill>
              </a:rPr>
              <a:t>IDAPython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zh-CN" altLang="en-US" b="1" dirty="0">
                <a:solidFill>
                  <a:srgbClr val="0000FF"/>
                </a:solidFill>
              </a:rPr>
              <a:t>脚本</a:t>
            </a:r>
            <a:r>
              <a:rPr lang="en-US" altLang="zh-CN" b="1" dirty="0"/>
              <a:t>: </a:t>
            </a:r>
            <a:r>
              <a:rPr lang="zh-CN" altLang="en-US" b="1" dirty="0"/>
              <a:t>执行异或解密并替换原来的字节数据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B650B8-D6AE-4C9C-9257-61E28FD4D394}"/>
              </a:ext>
            </a:extLst>
          </p:cNvPr>
          <p:cNvSpPr txBox="1"/>
          <p:nvPr/>
        </p:nvSpPr>
        <p:spPr>
          <a:xfrm>
            <a:off x="163364" y="4313996"/>
            <a:ext cx="360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dirty="0" err="1">
                <a:solidFill>
                  <a:srgbClr val="7A7E85"/>
                </a:solidFill>
                <a:latin typeface="Fira Code" pitchFamily="1" charset="0"/>
              </a:rPr>
              <a:t>IDAPython</a:t>
            </a:r>
            <a:r>
              <a:rPr lang="zh-CN" altLang="en-US" sz="700" dirty="0">
                <a:solidFill>
                  <a:srgbClr val="7A7E85"/>
                </a:solidFill>
                <a:latin typeface="Fira Code" pitchFamily="1" charset="0"/>
              </a:rPr>
              <a:t> 在线文档： </a:t>
            </a:r>
            <a:endParaRPr lang="en-US" altLang="zh-CN" sz="700" dirty="0">
              <a:solidFill>
                <a:srgbClr val="7A7E85"/>
              </a:solidFill>
              <a:latin typeface="Fira Code" pitchFamily="1" charset="0"/>
            </a:endParaRPr>
          </a:p>
          <a:p>
            <a:r>
              <a:rPr lang="en-US" altLang="zh-CN" sz="700" dirty="0">
                <a:solidFill>
                  <a:srgbClr val="7A7E85"/>
                </a:solidFill>
                <a:effectLst/>
                <a:latin typeface="Fira Code" pitchFamily="1" charset="0"/>
              </a:rPr>
              <a:t>https://www.hex-rays.com/products/ida/support/idapython_docs/</a:t>
            </a:r>
            <a:endParaRPr lang="en-US" altLang="zh-CN" sz="700" dirty="0">
              <a:solidFill>
                <a:srgbClr val="BCBEC4"/>
              </a:solidFill>
              <a:effectLst/>
              <a:latin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523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16496" y="1482945"/>
            <a:ext cx="8915400" cy="1441999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按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F5, </a:t>
            </a: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反编译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cs typeface="+mn-ea"/>
                <a:sym typeface="+mn-lt"/>
              </a:rPr>
              <a:t>解译出的函数</a:t>
            </a:r>
            <a:endParaRPr lang="en-US" altLang="zh-CN" dirty="0">
              <a:solidFill>
                <a:srgbClr val="0000FF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 发现其主要功能为：执行字节判定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0C29C5-7436-4F04-BEEB-1D5A80F1A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72" y="2708920"/>
            <a:ext cx="6120680" cy="38247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BC447E-6715-478B-9069-3604E24BF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36" y="3084660"/>
            <a:ext cx="3617143" cy="244572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AAF757-A4BB-4EBC-98F9-785F4C5FCCC9}"/>
              </a:ext>
            </a:extLst>
          </p:cNvPr>
          <p:cNvCxnSpPr>
            <a:cxnSpLocks/>
          </p:cNvCxnSpPr>
          <p:nvPr/>
        </p:nvCxnSpPr>
        <p:spPr>
          <a:xfrm flipV="1">
            <a:off x="3152800" y="3429000"/>
            <a:ext cx="3384376" cy="28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045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1472984"/>
            <a:ext cx="9906000" cy="3744416"/>
          </a:xfrm>
        </p:spPr>
        <p:txBody>
          <a:bodyPr/>
          <a:lstStyle/>
          <a:p>
            <a:pPr lvl="1"/>
            <a:r>
              <a:rPr lang="en-US" altLang="zh-CN" dirty="0" err="1">
                <a:cs typeface="+mn-ea"/>
                <a:sym typeface="+mn-lt"/>
              </a:rPr>
              <a:t>xdbg</a:t>
            </a:r>
            <a:r>
              <a:rPr lang="zh-CN" altLang="en-US" dirty="0">
                <a:cs typeface="+mn-ea"/>
                <a:sym typeface="+mn-lt"/>
              </a:rPr>
              <a:t>动态分析：在未解密之前，查看</a:t>
            </a:r>
            <a:r>
              <a:rPr lang="en-US" altLang="zh-CN" dirty="0">
                <a:cs typeface="+mn-ea"/>
                <a:sym typeface="+mn-lt"/>
              </a:rPr>
              <a:t>0x00403020</a:t>
            </a:r>
            <a:r>
              <a:rPr lang="zh-CN" altLang="en-US" dirty="0">
                <a:cs typeface="+mn-ea"/>
                <a:sym typeface="+mn-lt"/>
              </a:rPr>
              <a:t>处代码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4BE38B-45F2-4CEE-B068-B67939A2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2060848"/>
            <a:ext cx="6480720" cy="17266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E84B73-C0C7-451F-BC09-AE9B47983C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37" y="4869160"/>
            <a:ext cx="7883415" cy="1819816"/>
          </a:xfrm>
          <a:prstGeom prst="rect">
            <a:avLst/>
          </a:prstGeom>
        </p:spPr>
      </p:pic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B2D5DDDD-59E0-4D09-A858-5A8674574BE1}"/>
              </a:ext>
            </a:extLst>
          </p:cNvPr>
          <p:cNvSpPr txBox="1">
            <a:spLocks/>
          </p:cNvSpPr>
          <p:nvPr/>
        </p:nvSpPr>
        <p:spPr>
          <a:xfrm>
            <a:off x="0" y="3803984"/>
            <a:ext cx="9906000" cy="37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altLang="zh-CN" dirty="0" err="1">
                <a:cs typeface="+mn-ea"/>
                <a:sym typeface="+mn-lt"/>
              </a:rPr>
              <a:t>scanf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键入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0000FF"/>
                </a:solidFill>
                <a:cs typeface="+mn-ea"/>
                <a:sym typeface="+mn-lt"/>
              </a:rPr>
              <a:t>smile</a:t>
            </a:r>
            <a:r>
              <a:rPr lang="zh-CN" altLang="en-US" dirty="0">
                <a:cs typeface="+mn-ea"/>
                <a:sym typeface="+mn-lt"/>
              </a:rPr>
              <a:t>，解译完代码，并运行至断点 </a:t>
            </a:r>
            <a:r>
              <a:rPr lang="en-US" altLang="zh-CN" dirty="0">
                <a:cs typeface="+mn-ea"/>
                <a:sym typeface="+mn-lt"/>
              </a:rPr>
              <a:t>0x004027B5</a:t>
            </a:r>
            <a:r>
              <a:rPr lang="zh-CN" altLang="en-US" dirty="0">
                <a:cs typeface="+mn-ea"/>
                <a:sym typeface="+mn-lt"/>
              </a:rPr>
              <a:t>处，查看解译后的代码</a:t>
            </a:r>
          </a:p>
        </p:txBody>
      </p:sp>
    </p:spTree>
    <p:extLst>
      <p:ext uri="{BB962C8B-B14F-4D97-AF65-F5344CB8AC3E}">
        <p14:creationId xmlns:p14="http://schemas.microsoft.com/office/powerpoint/2010/main" val="262403404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4346F2-588C-45AC-921C-5D0EF417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0" y="1666953"/>
            <a:ext cx="5112568" cy="5074415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763C6D-4853-424C-BA76-418B46692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2996952"/>
            <a:ext cx="3888432" cy="361335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C6619B8-8AF9-410C-A71A-B58786871F95}"/>
              </a:ext>
            </a:extLst>
          </p:cNvPr>
          <p:cNvCxnSpPr/>
          <p:nvPr/>
        </p:nvCxnSpPr>
        <p:spPr>
          <a:xfrm flipV="1">
            <a:off x="2792760" y="1628800"/>
            <a:ext cx="1728192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AC2DD80-6007-4DE3-878A-97D8BC6FFB3F}"/>
              </a:ext>
            </a:extLst>
          </p:cNvPr>
          <p:cNvCxnSpPr/>
          <p:nvPr/>
        </p:nvCxnSpPr>
        <p:spPr>
          <a:xfrm>
            <a:off x="2720752" y="3933056"/>
            <a:ext cx="1800200" cy="292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F110F355-E618-4E6A-A3D4-CBCDCBBDB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1" y="1484784"/>
            <a:ext cx="3656856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内存区选定解译后的代码，右键</a:t>
            </a:r>
            <a:r>
              <a:rPr lang="en-US" altLang="zh-CN" dirty="0"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dirty="0">
                <a:cs typeface="+mn-ea"/>
                <a:sym typeface="+mn-lt"/>
              </a:rPr>
              <a:t>反汇编</a:t>
            </a:r>
          </a:p>
        </p:txBody>
      </p:sp>
    </p:spTree>
    <p:extLst>
      <p:ext uri="{BB962C8B-B14F-4D97-AF65-F5344CB8AC3E}">
        <p14:creationId xmlns:p14="http://schemas.microsoft.com/office/powerpoint/2010/main" val="10687613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648072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）源码级混淆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种类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C072A85-0BB5-43D3-BBE1-A0EA161C9F51}"/>
              </a:ext>
            </a:extLst>
          </p:cNvPr>
          <p:cNvGraphicFramePr/>
          <p:nvPr/>
        </p:nvGraphicFramePr>
        <p:xfrm>
          <a:off x="487534" y="2276872"/>
          <a:ext cx="4032447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标注: 线形(带边框和强调线) 10">
            <a:extLst>
              <a:ext uri="{FF2B5EF4-FFF2-40B4-BE49-F238E27FC236}">
                <a16:creationId xmlns:a16="http://schemas.microsoft.com/office/drawing/2014/main" id="{245EC9C0-1A3B-43D7-9521-E5B8213E4B61}"/>
              </a:ext>
            </a:extLst>
          </p:cNvPr>
          <p:cNvSpPr/>
          <p:nvPr/>
        </p:nvSpPr>
        <p:spPr>
          <a:xfrm>
            <a:off x="5745088" y="3364705"/>
            <a:ext cx="4059507" cy="2649803"/>
          </a:xfrm>
          <a:prstGeom prst="accentBorderCallout1">
            <a:avLst>
              <a:gd name="adj1" fmla="val 18750"/>
              <a:gd name="adj2" fmla="val -8333"/>
              <a:gd name="adj3" fmla="val 13175"/>
              <a:gd name="adj4" fmla="val -30036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8288" lvl="3" indent="-268288" algn="just">
              <a:buFont typeface="Wingdings" panose="05000000000000000000" pitchFamily="2" charset="2"/>
              <a:buChar char="l"/>
            </a:pPr>
            <a:r>
              <a:rPr lang="zh-CN" altLang="en-US" sz="2400" b="1" dirty="0">
                <a:highlight>
                  <a:srgbClr val="FFFF00"/>
                </a:highlight>
                <a:cs typeface="+mn-ea"/>
                <a:sym typeface="+mn-lt"/>
              </a:rPr>
              <a:t>重写代码中的部分逻辑，将其变成功能上等价，但是更难理解的形式</a:t>
            </a:r>
            <a:endParaRPr lang="en-US" altLang="zh-CN" sz="2400" b="1" dirty="0">
              <a:highlight>
                <a:srgbClr val="FFFF00"/>
              </a:highlight>
              <a:cs typeface="+mn-ea"/>
              <a:sym typeface="+mn-lt"/>
            </a:endParaRPr>
          </a:p>
          <a:p>
            <a:pPr marL="725488" lvl="4" indent="-268288" algn="just"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+mn-ea"/>
                <a:sym typeface="+mn-lt"/>
              </a:rPr>
              <a:t>比如将循环改成递归，精简中间变量等</a:t>
            </a:r>
          </a:p>
        </p:txBody>
      </p:sp>
    </p:spTree>
    <p:extLst>
      <p:ext uri="{BB962C8B-B14F-4D97-AF65-F5344CB8AC3E}">
        <p14:creationId xmlns:p14="http://schemas.microsoft.com/office/powerpoint/2010/main" val="1606648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38897" y="1642382"/>
            <a:ext cx="5393804" cy="5112568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混淆代码</a:t>
            </a:r>
            <a:r>
              <a:rPr lang="zh-CN" altLang="en-US" dirty="0">
                <a:cs typeface="+mn-ea"/>
                <a:sym typeface="+mn-lt"/>
              </a:rPr>
              <a:t>时，可灵活应用</a:t>
            </a:r>
            <a:r>
              <a:rPr lang="en-US" altLang="zh-CN" dirty="0">
                <a:cs typeface="+mn-ea"/>
                <a:sym typeface="+mn-lt"/>
              </a:rPr>
              <a:t>SMC</a:t>
            </a:r>
            <a:endParaRPr lang="zh-CN" altLang="en-US" dirty="0">
              <a:cs typeface="+mn-ea"/>
              <a:sym typeface="+mn-lt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可以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多层嵌套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SMC</a:t>
            </a:r>
            <a:r>
              <a:rPr lang="zh-CN" altLang="en-US" dirty="0">
                <a:cs typeface="+mn-ea"/>
                <a:sym typeface="+mn-lt"/>
              </a:rPr>
              <a:t>，增加逆向的难度</a:t>
            </a: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每一层代码的解密，不一定要设计成一个解密函数进行解密，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可以多个解密函数对同一处代码进行解密</a:t>
            </a:r>
            <a:r>
              <a:rPr lang="zh-CN" altLang="en-US" dirty="0">
                <a:cs typeface="+mn-ea"/>
                <a:sym typeface="+mn-lt"/>
              </a:rPr>
              <a:t>，最终才能执行</a:t>
            </a: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在解密函数中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加入算法或者是反调试方法</a:t>
            </a:r>
            <a:r>
              <a:rPr lang="zh-CN" altLang="en-US" dirty="0">
                <a:cs typeface="+mn-ea"/>
                <a:sym typeface="+mn-lt"/>
              </a:rPr>
              <a:t>，阻止逆向人员逆向，增加逆向成本，提高逆向难度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原理</a:t>
            </a:r>
          </a:p>
        </p:txBody>
      </p:sp>
      <p:pic>
        <p:nvPicPr>
          <p:cNvPr id="4098" name="Picture 2" descr="Dynamic Self-modifying Code Detection Based on Backward Analysis | Semantic  Scholar">
            <a:extLst>
              <a:ext uri="{FF2B5EF4-FFF2-40B4-BE49-F238E27FC236}">
                <a16:creationId xmlns:a16="http://schemas.microsoft.com/office/drawing/2014/main" id="{DFC3E865-D2A6-470F-8C6F-FFD89BFAB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 b="3291"/>
          <a:stretch/>
        </p:blipFill>
        <p:spPr bwMode="auto">
          <a:xfrm>
            <a:off x="6026494" y="1988840"/>
            <a:ext cx="3744416" cy="42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83344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2.</a:t>
            </a:r>
            <a:r>
              <a:rPr lang="zh-CN" altLang="en-US" dirty="0">
                <a:cs typeface="+mn-ea"/>
                <a:sym typeface="+mn-lt"/>
              </a:rPr>
              <a:t>逆向分析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通过一道多层嵌套的简单</a:t>
            </a:r>
            <a:r>
              <a:rPr lang="en-US" altLang="zh-CN" dirty="0">
                <a:cs typeface="+mn-ea"/>
                <a:sym typeface="+mn-lt"/>
              </a:rPr>
              <a:t>SMC</a:t>
            </a:r>
            <a:r>
              <a:rPr lang="zh-CN" altLang="en-US" dirty="0">
                <a:cs typeface="+mn-ea"/>
                <a:sym typeface="+mn-lt"/>
              </a:rPr>
              <a:t>题目，进一步理解和使用</a:t>
            </a:r>
            <a:r>
              <a:rPr lang="en-US" altLang="zh-CN" dirty="0">
                <a:cs typeface="+mn-ea"/>
                <a:sym typeface="+mn-lt"/>
              </a:rPr>
              <a:t>SMC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随堂练习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</a:t>
            </a:r>
          </a:p>
        </p:txBody>
      </p:sp>
    </p:spTree>
    <p:extLst>
      <p:ext uri="{BB962C8B-B14F-4D97-AF65-F5344CB8AC3E}">
        <p14:creationId xmlns:p14="http://schemas.microsoft.com/office/powerpoint/2010/main" val="308465109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72480" y="1628800"/>
            <a:ext cx="913822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首先判断了长度必须为</a:t>
            </a:r>
            <a:r>
              <a:rPr lang="en-US" altLang="zh-CN" dirty="0">
                <a:cs typeface="+mn-ea"/>
                <a:sym typeface="+mn-lt"/>
              </a:rPr>
              <a:t>0x1C</a:t>
            </a:r>
            <a:r>
              <a:rPr lang="zh-CN" altLang="en-US" dirty="0">
                <a:cs typeface="+mn-ea"/>
                <a:sym typeface="+mn-lt"/>
              </a:rPr>
              <a:t>，最后一位为</a:t>
            </a:r>
            <a:r>
              <a:rPr lang="en-US" altLang="zh-CN" dirty="0">
                <a:cs typeface="+mn-ea"/>
                <a:sym typeface="+mn-lt"/>
              </a:rPr>
              <a:t>’}’</a:t>
            </a:r>
            <a:r>
              <a:rPr lang="zh-CN" altLang="en-US" dirty="0">
                <a:cs typeface="+mn-ea"/>
                <a:sym typeface="+mn-lt"/>
              </a:rPr>
              <a:t>，通过以后便解密第一段加密的代码，解密完成进入下一层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51" y="2564904"/>
            <a:ext cx="5786478" cy="39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8798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进入第二层，右键起始地址，选择</a:t>
            </a:r>
            <a:r>
              <a:rPr lang="en-US" altLang="zh-CN" dirty="0">
                <a:cs typeface="+mn-ea"/>
                <a:sym typeface="+mn-lt"/>
              </a:rPr>
              <a:t>Create Function</a:t>
            </a:r>
            <a:r>
              <a:rPr lang="zh-CN" altLang="en-US" dirty="0">
                <a:cs typeface="+mn-ea"/>
                <a:sym typeface="+mn-lt"/>
              </a:rPr>
              <a:t>，即可反编译函数，该层的主要作用则是判断前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个字符分别是什么，判断成功，解密加密代码，然后进入下一层代码执行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689860" y="3645024"/>
            <a:ext cx="452628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3192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第三层的主要作用则是判断接下来的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个字符与</a:t>
            </a:r>
            <a:r>
              <a:rPr lang="en-US" altLang="zh-CN" dirty="0">
                <a:cs typeface="+mn-ea"/>
                <a:sym typeface="+mn-lt"/>
              </a:rPr>
              <a:t>0xCC</a:t>
            </a:r>
            <a:r>
              <a:rPr lang="zh-CN" altLang="en-US" dirty="0">
                <a:cs typeface="+mn-ea"/>
                <a:sym typeface="+mn-lt"/>
              </a:rPr>
              <a:t>异或后的结果要与一串硬编码的值相同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845" y="2844003"/>
            <a:ext cx="5274310" cy="27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8866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第四层主要是</a:t>
            </a:r>
            <a:r>
              <a:rPr lang="en-US" altLang="zh-CN" dirty="0">
                <a:cs typeface="+mn-ea"/>
                <a:sym typeface="+mn-lt"/>
              </a:rPr>
              <a:t>base64</a:t>
            </a:r>
            <a:r>
              <a:rPr lang="zh-CN" altLang="en-US" dirty="0">
                <a:cs typeface="+mn-ea"/>
                <a:sym typeface="+mn-lt"/>
              </a:rPr>
              <a:t>编码，将我们输入的后续字符的一部分</a:t>
            </a:r>
            <a:r>
              <a:rPr lang="en-US" altLang="zh-CN" dirty="0">
                <a:cs typeface="+mn-ea"/>
                <a:sym typeface="+mn-lt"/>
              </a:rPr>
              <a:t>base64</a:t>
            </a:r>
            <a:r>
              <a:rPr lang="zh-CN" altLang="en-US" dirty="0">
                <a:cs typeface="+mn-ea"/>
                <a:sym typeface="+mn-lt"/>
              </a:rPr>
              <a:t>编码，然后与</a:t>
            </a:r>
            <a:r>
              <a:rPr lang="en-US" altLang="zh-CN" dirty="0">
                <a:cs typeface="+mn-ea"/>
                <a:sym typeface="+mn-lt"/>
              </a:rPr>
              <a:t>cmVhbEN0Rl8=</a:t>
            </a:r>
            <a:r>
              <a:rPr lang="zh-CN" altLang="en-US" dirty="0">
                <a:cs typeface="+mn-ea"/>
                <a:sym typeface="+mn-lt"/>
              </a:rPr>
              <a:t>作比较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845" y="2636912"/>
            <a:ext cx="5274310" cy="37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4270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4529708" cy="4896544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第五层即，将最后的字符中每一个字符加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，要与一串硬编码的值相同，即可通关，获得最终的</a:t>
            </a:r>
            <a:r>
              <a:rPr lang="en-US" altLang="zh-CN" dirty="0">
                <a:cs typeface="+mn-ea"/>
                <a:sym typeface="+mn-lt"/>
              </a:rPr>
              <a:t>flag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通过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关之后，得到最后的</a:t>
            </a:r>
            <a:r>
              <a:rPr lang="en-US" altLang="zh-CN" dirty="0" err="1">
                <a:cs typeface="+mn-ea"/>
                <a:sym typeface="+mn-lt"/>
              </a:rPr>
              <a:t>flag:flag</a:t>
            </a:r>
            <a:r>
              <a:rPr lang="en-US" altLang="zh-CN" dirty="0">
                <a:cs typeface="+mn-ea"/>
                <a:sym typeface="+mn-lt"/>
              </a:rPr>
              <a:t>{The_realCtF_just_B3g!n}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SMC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代码自修改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逆向分析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01072" y="1844824"/>
            <a:ext cx="3600448" cy="35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9258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  <a:endParaRPr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一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代码混淆简介</a:t>
            </a:r>
          </a:p>
          <a:p>
            <a:r>
              <a:rPr lang="zh-CN" altLang="en-US" dirty="0">
                <a:cs typeface="+mn-ea"/>
                <a:sym typeface="+mn-lt"/>
              </a:rPr>
              <a:t>二</a:t>
            </a:r>
            <a:r>
              <a:rPr lang="en-US" altLang="zh-CN" dirty="0">
                <a:cs typeface="+mn-ea"/>
                <a:sym typeface="+mn-lt"/>
              </a:rPr>
              <a:t>. </a:t>
            </a:r>
            <a:r>
              <a:rPr lang="zh-CN" altLang="en-US" dirty="0">
                <a:cs typeface="+mn-ea"/>
                <a:sym typeface="+mn-lt"/>
              </a:rPr>
              <a:t>花指令混淆</a:t>
            </a:r>
          </a:p>
          <a:p>
            <a:r>
              <a:rPr lang="zh-CN" altLang="en-US" dirty="0">
                <a:cs typeface="+mn-ea"/>
                <a:sym typeface="+mn-lt"/>
              </a:rPr>
              <a:t>三</a:t>
            </a:r>
            <a:r>
              <a:rPr lang="en-US" altLang="zh-CN" dirty="0">
                <a:cs typeface="+mn-ea"/>
                <a:sym typeface="+mn-lt"/>
              </a:rPr>
              <a:t>. SMC</a:t>
            </a:r>
            <a:r>
              <a:rPr lang="zh-CN" altLang="en-US" dirty="0">
                <a:cs typeface="+mn-ea"/>
                <a:sym typeface="+mn-lt"/>
              </a:rPr>
              <a:t>代码自修改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四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. OLLVM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混淆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（简要了解）</a:t>
            </a:r>
          </a:p>
        </p:txBody>
      </p:sp>
      <p:sp>
        <p:nvSpPr>
          <p:cNvPr id="3584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43915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504056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1.OLLVM</a:t>
            </a:r>
            <a:r>
              <a:rPr lang="zh-CN" altLang="en-US" dirty="0">
                <a:cs typeface="+mn-ea"/>
                <a:sym typeface="+mn-lt"/>
              </a:rPr>
              <a:t>简介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OLLVM(Obfuscator-LLVM)</a:t>
            </a:r>
            <a:r>
              <a:rPr lang="zh-CN" altLang="en-US" dirty="0">
                <a:cs typeface="+mn-ea"/>
                <a:sym typeface="+mn-lt"/>
              </a:rPr>
              <a:t>是瑞士西部应用科学大学安全小组于</a:t>
            </a:r>
            <a:r>
              <a:rPr lang="en-US" altLang="zh-CN" dirty="0">
                <a:cs typeface="+mn-ea"/>
                <a:sym typeface="+mn-lt"/>
              </a:rPr>
              <a:t>2010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6</a:t>
            </a:r>
            <a:r>
              <a:rPr lang="zh-CN" altLang="en-US" dirty="0">
                <a:cs typeface="+mn-ea"/>
                <a:sym typeface="+mn-lt"/>
              </a:rPr>
              <a:t>月发起的一个项目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该项目的目的是提供一套开源的基于</a:t>
            </a:r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的代码混淆工具，通过代码混淆和防篡改提供更高的软件安全性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2017</a:t>
            </a:r>
            <a:r>
              <a:rPr lang="zh-CN" altLang="en-US" dirty="0">
                <a:cs typeface="+mn-ea"/>
                <a:sym typeface="+mn-lt"/>
              </a:rPr>
              <a:t>年后该项目停止更新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en-US" altLang="zh-CN" b="0" i="0" u="none" strike="noStrike" dirty="0">
                <a:effectLst/>
                <a:cs typeface="+mn-ea"/>
                <a:sym typeface="+mn-lt"/>
              </a:rPr>
              <a:t>https://github.com/obfuscator-llvm/obfuscator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324032-4966-4571-AEA1-C9D5D3A4E222}"/>
              </a:ext>
            </a:extLst>
          </p:cNvPr>
          <p:cNvSpPr txBox="1"/>
          <p:nvPr/>
        </p:nvSpPr>
        <p:spPr>
          <a:xfrm>
            <a:off x="0" y="6453336"/>
            <a:ext cx="990600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其他得如 </a:t>
            </a:r>
            <a:r>
              <a:rPr lang="en-US" altLang="zh-CN" sz="1400" dirty="0" err="1"/>
              <a:t>xObf</a:t>
            </a:r>
            <a:r>
              <a:rPr lang="en-US" altLang="zh-CN" sz="1400" dirty="0"/>
              <a:t> (</a:t>
            </a:r>
            <a:r>
              <a:rPr lang="en-US" altLang="zh-CN" sz="1400" b="0" i="0" dirty="0">
                <a:effectLst/>
                <a:latin typeface="-apple-system"/>
              </a:rPr>
              <a:t>Simple x86/x86_64 instruction level obfuscator based on a basic SBI engine</a:t>
            </a:r>
            <a:r>
              <a:rPr lang="en-US" altLang="zh-CN" sz="1400" dirty="0">
                <a:latin typeface="-apple-system"/>
              </a:rPr>
              <a:t>)</a:t>
            </a:r>
            <a:r>
              <a:rPr lang="zh-CN" altLang="en-US" sz="1400" dirty="0"/>
              <a:t>， https://github.com/d35ha/xObf</a:t>
            </a:r>
          </a:p>
        </p:txBody>
      </p:sp>
    </p:spTree>
    <p:extLst>
      <p:ext uri="{BB962C8B-B14F-4D97-AF65-F5344CB8AC3E}">
        <p14:creationId xmlns:p14="http://schemas.microsoft.com/office/powerpoint/2010/main" val="376759347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1.OLLVM</a:t>
            </a:r>
            <a:r>
              <a:rPr lang="zh-CN" altLang="en-US" dirty="0">
                <a:cs typeface="+mn-ea"/>
                <a:sym typeface="+mn-lt"/>
              </a:rPr>
              <a:t>简介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是一个开源的编译器架构，利用虚拟技术对源代码提供现代化的、与目标无关的、针对多种</a:t>
            </a:r>
            <a:r>
              <a:rPr lang="en-US" altLang="zh-CN" dirty="0">
                <a:cs typeface="+mn-ea"/>
                <a:sym typeface="+mn-lt"/>
              </a:rPr>
              <a:t>CPU</a:t>
            </a:r>
            <a:r>
              <a:rPr lang="zh-CN" altLang="en-US" dirty="0">
                <a:cs typeface="+mn-ea"/>
                <a:sym typeface="+mn-lt"/>
              </a:rPr>
              <a:t>的，代码优化和代码生成功能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核心库提供了与编译器相关的支持，可以作为多种语言编译器的后台来使用，能够进行程序语言的编译期优化、链接优化、在线编译优化、代码生成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8454802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648072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）源码级混淆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种类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C072A85-0BB5-43D3-BBE1-A0EA161C9F51}"/>
              </a:ext>
            </a:extLst>
          </p:cNvPr>
          <p:cNvGraphicFramePr/>
          <p:nvPr/>
        </p:nvGraphicFramePr>
        <p:xfrm>
          <a:off x="487534" y="2276872"/>
          <a:ext cx="4032447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标注: 线形(带边框和强调线) 10">
            <a:extLst>
              <a:ext uri="{FF2B5EF4-FFF2-40B4-BE49-F238E27FC236}">
                <a16:creationId xmlns:a16="http://schemas.microsoft.com/office/drawing/2014/main" id="{245EC9C0-1A3B-43D7-9521-E5B8213E4B61}"/>
              </a:ext>
            </a:extLst>
          </p:cNvPr>
          <p:cNvSpPr/>
          <p:nvPr/>
        </p:nvSpPr>
        <p:spPr>
          <a:xfrm>
            <a:off x="5790037" y="3501008"/>
            <a:ext cx="4059507" cy="1933509"/>
          </a:xfrm>
          <a:prstGeom prst="accentBorderCallout1">
            <a:avLst>
              <a:gd name="adj1" fmla="val 18750"/>
              <a:gd name="adj2" fmla="val -8333"/>
              <a:gd name="adj3" fmla="val 48291"/>
              <a:gd name="adj4" fmla="val -31154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8288" lvl="2" indent="-268288" algn="just"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+mn-ea"/>
                <a:sym typeface="+mn-lt"/>
              </a:rPr>
              <a:t>打乱原有代码格式</a:t>
            </a:r>
            <a:endParaRPr lang="en-US" altLang="zh-CN" sz="2400" b="1" dirty="0">
              <a:cs typeface="+mn-ea"/>
              <a:sym typeface="+mn-lt"/>
            </a:endParaRPr>
          </a:p>
          <a:p>
            <a:pPr marL="725488" lvl="3" indent="-268288" algn="just"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+mn-ea"/>
                <a:sym typeface="+mn-lt"/>
              </a:rPr>
              <a:t>比如将多行代码挤到一行代码中</a:t>
            </a:r>
            <a:endParaRPr lang="en-US" altLang="zh-CN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704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484784"/>
            <a:ext cx="8915400" cy="5040560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采用经典的编译器三段式设计，分为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前端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前端解析源代码，由语法分析器和语义分析协同工作，检查语法错误，并构建语言的抽象语法树</a:t>
            </a:r>
            <a:r>
              <a:rPr lang="en-US" altLang="zh-CN" dirty="0">
                <a:cs typeface="+mn-ea"/>
                <a:sym typeface="+mn-lt"/>
              </a:rPr>
              <a:t>AST</a:t>
            </a:r>
            <a:r>
              <a:rPr lang="zh-CN" altLang="en-US" dirty="0">
                <a:cs typeface="+mn-ea"/>
                <a:sym typeface="+mn-lt"/>
              </a:rPr>
              <a:t>来表示输入代码，然后将分析好的代码转化为</a:t>
            </a:r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的中间表示</a:t>
            </a:r>
            <a:r>
              <a:rPr lang="en-US" altLang="zh-CN" dirty="0">
                <a:cs typeface="+mn-ea"/>
                <a:sym typeface="+mn-lt"/>
              </a:rPr>
              <a:t>IR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Intermediate Representation</a:t>
            </a:r>
            <a:r>
              <a:rPr lang="zh-CN" altLang="en-US" dirty="0">
                <a:cs typeface="+mn-ea"/>
                <a:sym typeface="+mn-lt"/>
              </a:rPr>
              <a:t>）；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注：通常但不总是先构建</a:t>
            </a:r>
            <a:r>
              <a:rPr lang="en-US" altLang="zh-CN" dirty="0">
                <a:cs typeface="+mn-ea"/>
                <a:sym typeface="+mn-lt"/>
              </a:rPr>
              <a:t>AST</a:t>
            </a:r>
            <a:r>
              <a:rPr lang="zh-CN" altLang="en-US" dirty="0">
                <a:cs typeface="+mn-ea"/>
                <a:sym typeface="+mn-lt"/>
              </a:rPr>
              <a:t>，然后将</a:t>
            </a:r>
            <a:r>
              <a:rPr lang="en-US" altLang="zh-CN" dirty="0">
                <a:cs typeface="+mn-ea"/>
                <a:sym typeface="+mn-lt"/>
              </a:rPr>
              <a:t>AST</a:t>
            </a:r>
            <a:r>
              <a:rPr lang="zh-CN" altLang="en-US" dirty="0">
                <a:cs typeface="+mn-ea"/>
                <a:sym typeface="+mn-lt"/>
              </a:rPr>
              <a:t>转换为</a:t>
            </a:r>
            <a:r>
              <a:rPr lang="en-US" altLang="zh-CN" dirty="0">
                <a:cs typeface="+mn-ea"/>
                <a:sym typeface="+mn-lt"/>
              </a:rPr>
              <a:t>LLVM IR</a:t>
            </a:r>
            <a:endParaRPr lang="zh-CN" altLang="en-US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优化器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优化器通过一系列的</a:t>
            </a:r>
            <a:r>
              <a:rPr lang="en-US" altLang="zh-CN" dirty="0">
                <a:cs typeface="+mn-ea"/>
                <a:sym typeface="+mn-lt"/>
              </a:rPr>
              <a:t>Pass</a:t>
            </a:r>
            <a:r>
              <a:rPr lang="zh-CN" altLang="en-US" dirty="0">
                <a:cs typeface="+mn-ea"/>
                <a:sym typeface="+mn-lt"/>
              </a:rPr>
              <a:t>对中间代码</a:t>
            </a:r>
            <a:r>
              <a:rPr lang="en-US" altLang="zh-CN" dirty="0">
                <a:cs typeface="+mn-ea"/>
                <a:sym typeface="+mn-lt"/>
              </a:rPr>
              <a:t>IR</a:t>
            </a:r>
            <a:r>
              <a:rPr lang="zh-CN" altLang="en-US" dirty="0">
                <a:cs typeface="+mn-ea"/>
                <a:sym typeface="+mn-lt"/>
              </a:rPr>
              <a:t>进行优化，改善代码的运行时间使代码更高效；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后端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后端负责将优化器优化后的中间代码</a:t>
            </a:r>
            <a:r>
              <a:rPr lang="en-US" altLang="zh-CN" dirty="0">
                <a:cs typeface="+mn-ea"/>
                <a:sym typeface="+mn-lt"/>
              </a:rPr>
              <a:t>IR</a:t>
            </a:r>
            <a:r>
              <a:rPr lang="zh-CN" altLang="en-US" dirty="0">
                <a:cs typeface="+mn-ea"/>
                <a:sym typeface="+mn-lt"/>
              </a:rPr>
              <a:t>转换为目标机器的代码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77007675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实现三段式设计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  <p:pic>
        <p:nvPicPr>
          <p:cNvPr id="6" name="图片 5" descr="[Retargetablity]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34" y="2564904"/>
            <a:ext cx="6351931" cy="2975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698891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LLVM IR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LLVM IR</a:t>
            </a:r>
            <a:r>
              <a:rPr lang="zh-CN" altLang="en-US" dirty="0">
                <a:cs typeface="+mn-ea"/>
                <a:sym typeface="+mn-lt"/>
              </a:rPr>
              <a:t>是</a:t>
            </a:r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的中间表示，用来在编译器中表示代码的形式，优化器通过一系列的</a:t>
            </a:r>
            <a:r>
              <a:rPr lang="en-US" altLang="zh-CN" dirty="0">
                <a:cs typeface="+mn-ea"/>
                <a:sym typeface="+mn-lt"/>
              </a:rPr>
              <a:t>Pass</a:t>
            </a:r>
            <a:r>
              <a:rPr lang="zh-CN" altLang="en-US" dirty="0">
                <a:cs typeface="+mn-ea"/>
                <a:sym typeface="+mn-lt"/>
              </a:rPr>
              <a:t>对</a:t>
            </a:r>
            <a:r>
              <a:rPr lang="en-US" altLang="zh-CN" dirty="0">
                <a:cs typeface="+mn-ea"/>
                <a:sym typeface="+mn-lt"/>
              </a:rPr>
              <a:t>IR</a:t>
            </a:r>
            <a:r>
              <a:rPr lang="zh-CN" altLang="en-US" dirty="0">
                <a:cs typeface="+mn-ea"/>
                <a:sym typeface="+mn-lt"/>
              </a:rPr>
              <a:t>进行优化操作，直至生成后端可用的</a:t>
            </a:r>
            <a:r>
              <a:rPr lang="en-US" altLang="zh-CN" dirty="0">
                <a:cs typeface="+mn-ea"/>
                <a:sym typeface="+mn-lt"/>
              </a:rPr>
              <a:t>IR</a:t>
            </a:r>
            <a:r>
              <a:rPr lang="zh-CN" altLang="en-US" dirty="0">
                <a:cs typeface="+mn-ea"/>
                <a:sym typeface="+mn-lt"/>
              </a:rPr>
              <a:t>。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80070370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96544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工作原理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工作在</a:t>
            </a:r>
            <a:r>
              <a:rPr lang="en-US" altLang="zh-CN" dirty="0">
                <a:cs typeface="+mn-ea"/>
                <a:sym typeface="+mn-lt"/>
              </a:rPr>
              <a:t>LLVM IR</a:t>
            </a:r>
            <a:r>
              <a:rPr lang="zh-CN" altLang="en-US" dirty="0">
                <a:cs typeface="+mn-ea"/>
                <a:sym typeface="+mn-lt"/>
              </a:rPr>
              <a:t>中间表示层，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通过编写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Pass</a:t>
            </a:r>
            <a:r>
              <a:rPr lang="zh-CN" altLang="en-US" dirty="0">
                <a:highlight>
                  <a:srgbClr val="FFFF00"/>
                </a:highlight>
                <a:cs typeface="+mn-ea"/>
                <a:sym typeface="+mn-lt"/>
              </a:rPr>
              <a:t>来混淆</a:t>
            </a:r>
            <a:r>
              <a:rPr lang="en-US" altLang="zh-CN" dirty="0">
                <a:highlight>
                  <a:srgbClr val="FFFF00"/>
                </a:highlight>
                <a:cs typeface="+mn-ea"/>
                <a:sym typeface="+mn-lt"/>
              </a:rPr>
              <a:t>IR</a:t>
            </a:r>
            <a:r>
              <a:rPr lang="zh-CN" altLang="en-US" dirty="0">
                <a:cs typeface="+mn-ea"/>
                <a:sym typeface="+mn-lt"/>
              </a:rPr>
              <a:t>，后端依照</a:t>
            </a:r>
            <a:r>
              <a:rPr lang="en-US" altLang="zh-CN" dirty="0">
                <a:cs typeface="+mn-ea"/>
                <a:sym typeface="+mn-lt"/>
              </a:rPr>
              <a:t>IR</a:t>
            </a:r>
            <a:r>
              <a:rPr lang="zh-CN" altLang="en-US" dirty="0">
                <a:cs typeface="+mn-ea"/>
                <a:sym typeface="+mn-lt"/>
              </a:rPr>
              <a:t>转换的目标机器的代码也就达到了混淆的目的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因为</a:t>
            </a:r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是基于</a:t>
            </a:r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设计的，因此它支持</a:t>
            </a:r>
            <a:r>
              <a:rPr lang="en-US" altLang="zh-CN" dirty="0">
                <a:cs typeface="+mn-ea"/>
                <a:sym typeface="+mn-lt"/>
              </a:rPr>
              <a:t>LLVM</a:t>
            </a:r>
            <a:r>
              <a:rPr lang="zh-CN" altLang="en-US" dirty="0">
                <a:cs typeface="+mn-ea"/>
                <a:sym typeface="+mn-lt"/>
              </a:rPr>
              <a:t>支持的所有编程语言（</a:t>
            </a:r>
            <a:r>
              <a:rPr lang="en-US" altLang="zh-CN" dirty="0">
                <a:cs typeface="+mn-ea"/>
                <a:sym typeface="+mn-lt"/>
              </a:rPr>
              <a:t>C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C ++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Objective-C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Ada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>
                <a:cs typeface="+mn-ea"/>
                <a:sym typeface="+mn-lt"/>
              </a:rPr>
              <a:t>Fortran</a:t>
            </a:r>
            <a:r>
              <a:rPr lang="zh-CN" altLang="en-US" dirty="0">
                <a:cs typeface="+mn-ea"/>
                <a:sym typeface="+mn-lt"/>
              </a:rPr>
              <a:t>）以及目标平台（</a:t>
            </a:r>
            <a:r>
              <a:rPr lang="en-US" altLang="zh-CN" dirty="0">
                <a:cs typeface="+mn-ea"/>
                <a:sym typeface="+mn-lt"/>
              </a:rPr>
              <a:t>x86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x86-64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PowerPC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PowerPC-64 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ARM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Thumb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SPARC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Alpha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CellSPU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MIPS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MSP430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err="1">
                <a:cs typeface="+mn-ea"/>
                <a:sym typeface="+mn-lt"/>
              </a:rPr>
              <a:t>SystemZ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 err="1">
                <a:cs typeface="+mn-ea"/>
                <a:sym typeface="+mn-lt"/>
              </a:rPr>
              <a:t>XCore</a:t>
            </a:r>
            <a:r>
              <a:rPr lang="zh-CN" altLang="en-US" dirty="0">
                <a:cs typeface="+mn-ea"/>
                <a:sym typeface="+mn-lt"/>
              </a:rPr>
              <a:t>）。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01546486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96855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提供三种混淆模式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指令替换（</a:t>
            </a:r>
            <a:r>
              <a:rPr lang="en-US" altLang="zh-CN" dirty="0">
                <a:cs typeface="+mn-ea"/>
                <a:sym typeface="+mn-lt"/>
              </a:rPr>
              <a:t>Instructions Substitution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参数为</a:t>
            </a:r>
            <a:r>
              <a:rPr lang="en-US" altLang="zh-CN" dirty="0">
                <a:cs typeface="+mn-ea"/>
                <a:sym typeface="+mn-lt"/>
              </a:rPr>
              <a:t>-sub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虚假控制流程（</a:t>
            </a:r>
            <a:r>
              <a:rPr lang="en-US" altLang="zh-CN" dirty="0">
                <a:cs typeface="+mn-ea"/>
                <a:sym typeface="+mn-lt"/>
              </a:rPr>
              <a:t>Bogus Control Flow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参数为</a:t>
            </a:r>
            <a:r>
              <a:rPr lang="en-US" altLang="zh-CN" dirty="0">
                <a:cs typeface="+mn-ea"/>
                <a:sym typeface="+mn-lt"/>
              </a:rPr>
              <a:t>- </a:t>
            </a:r>
            <a:r>
              <a:rPr lang="en-US" altLang="zh-CN" dirty="0" err="1">
                <a:cs typeface="+mn-ea"/>
                <a:sym typeface="+mn-lt"/>
              </a:rPr>
              <a:t>bcf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控制流平展（</a:t>
            </a:r>
            <a:r>
              <a:rPr lang="en-US" altLang="zh-CN" dirty="0">
                <a:cs typeface="+mn-ea"/>
                <a:sym typeface="+mn-lt"/>
              </a:rPr>
              <a:t>Control Flow Flattening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参数为</a:t>
            </a:r>
            <a:r>
              <a:rPr lang="en-US" altLang="zh-CN" dirty="0">
                <a:cs typeface="+mn-ea"/>
                <a:sym typeface="+mn-lt"/>
              </a:rPr>
              <a:t>- </a:t>
            </a:r>
            <a:r>
              <a:rPr lang="en-US" altLang="zh-CN" dirty="0" err="1">
                <a:cs typeface="+mn-ea"/>
                <a:sym typeface="+mn-lt"/>
              </a:rPr>
              <a:t>fla</a:t>
            </a:r>
            <a:r>
              <a:rPr lang="en-US" altLang="zh-CN" dirty="0">
                <a:cs typeface="+mn-ea"/>
                <a:sym typeface="+mn-lt"/>
              </a:rPr>
              <a:t> </a:t>
            </a:r>
          </a:p>
          <a:p>
            <a:pPr lvl="1"/>
            <a:r>
              <a:rPr lang="zh-CN" altLang="en-US" dirty="0">
                <a:cs typeface="+mn-ea"/>
                <a:sym typeface="+mn-lt"/>
              </a:rPr>
              <a:t>注：三个参数可以单独使用，也可以一起配合使用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970715602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的编译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安装</a:t>
            </a:r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前需要安装</a:t>
            </a:r>
            <a:r>
              <a:rPr lang="en-US" altLang="zh-CN" dirty="0" err="1">
                <a:cs typeface="+mn-ea"/>
                <a:sym typeface="+mn-lt"/>
              </a:rPr>
              <a:t>git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 err="1">
                <a:cs typeface="+mn-ea"/>
                <a:sym typeface="+mn-lt"/>
              </a:rPr>
              <a:t>cmake</a:t>
            </a:r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的安装命令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712640" y="2916233"/>
            <a:ext cx="24320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sudo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apt-get install 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git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sudo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pip install 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cmake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66222" y="4501569"/>
            <a:ext cx="777950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git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clone -b llvm-4.0 https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://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github.com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obfuscator-llvm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obfuscator.git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mkdir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build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cd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build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lvl="0" indent="127000" eaLnBrk="0" hangingPunct="0"/>
            <a:r>
              <a:rPr lang="en-US" altLang="zh-CN" sz="1200" dirty="0" err="1">
                <a:solidFill>
                  <a:srgbClr val="000000"/>
                </a:solidFill>
                <a:cs typeface="+mn-ea"/>
                <a:sym typeface="+mn-lt"/>
              </a:rPr>
              <a:t>cmake</a:t>
            </a:r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 -G "Unix </a:t>
            </a:r>
            <a:r>
              <a:rPr lang="en-US" altLang="zh-CN" sz="1200" dirty="0" err="1">
                <a:solidFill>
                  <a:srgbClr val="000000"/>
                </a:solidFill>
                <a:cs typeface="+mn-ea"/>
                <a:sym typeface="+mn-lt"/>
              </a:rPr>
              <a:t>Makefiles</a:t>
            </a:r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"-DCMAKE_BUILD_TYPE=Release -DLLVM_INCLUDE_TESTS=OFF ../obfuscator </a:t>
            </a:r>
          </a:p>
          <a:p>
            <a:pPr lvl="0" indent="127000" eaLnBrk="0" hangingPunct="0"/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make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j7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745480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4824536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的使用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以</a:t>
            </a:r>
            <a:r>
              <a:rPr lang="en-US" altLang="zh-CN" dirty="0">
                <a:cs typeface="+mn-ea"/>
                <a:sym typeface="+mn-lt"/>
              </a:rPr>
              <a:t>C</a:t>
            </a:r>
            <a:r>
              <a:rPr lang="zh-CN" altLang="en-US" dirty="0">
                <a:cs typeface="+mn-ea"/>
                <a:sym typeface="+mn-lt"/>
              </a:rPr>
              <a:t>程序来说明</a:t>
            </a:r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的三种混淆模式</a:t>
            </a:r>
            <a:endParaRPr lang="en-US" altLang="zh-CN" dirty="0">
              <a:cs typeface="+mn-ea"/>
              <a:sym typeface="+mn-lt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指令替换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通过功能上等价的但更复杂的指令序列，替换标准二元运算符（如加法、减法或布尔运算符），当有多个可用的等效指令序列时，随机选择一个</a:t>
            </a:r>
            <a:endParaRPr lang="en-US" altLang="zh-CN" dirty="0">
              <a:cs typeface="+mn-ea"/>
              <a:sym typeface="+mn-lt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00B050"/>
                </a:solidFill>
                <a:cs typeface="+mn-ea"/>
                <a:sym typeface="+mn-lt"/>
              </a:rPr>
              <a:t>虚假控制流程</a:t>
            </a:r>
            <a:endParaRPr lang="en-US" altLang="zh-CN" dirty="0">
              <a:solidFill>
                <a:srgbClr val="00B050"/>
              </a:solidFill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通过在当前基本块之前添加基本块来修改程序的控制流图，原始的基本块也会被克隆，并插入随机的垃圾指令</a:t>
            </a: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0000FF"/>
                </a:solidFill>
                <a:cs typeface="+mn-ea"/>
                <a:sym typeface="+mn-lt"/>
              </a:rPr>
              <a:t>控制流平展</a:t>
            </a:r>
            <a:endParaRPr lang="en-US" altLang="zh-CN" dirty="0">
              <a:solidFill>
                <a:srgbClr val="0000FF"/>
              </a:solidFill>
              <a:cs typeface="+mn-ea"/>
              <a:sym typeface="+mn-lt"/>
            </a:endParaRPr>
          </a:p>
          <a:p>
            <a:pPr lvl="3"/>
            <a:r>
              <a:rPr lang="zh-CN" altLang="en-US" dirty="0">
                <a:cs typeface="+mn-ea"/>
                <a:sym typeface="+mn-lt"/>
              </a:rPr>
              <a:t>使用该模式后，程序的控制流图被完全压扁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</p:spTree>
    <p:extLst>
      <p:ext uri="{BB962C8B-B14F-4D97-AF65-F5344CB8AC3E}">
        <p14:creationId xmlns:p14="http://schemas.microsoft.com/office/powerpoint/2010/main" val="678621080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的使用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编写一个简单的程序进行测试，分别使用</a:t>
            </a:r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的三种混淆模式对该程序进行代码混淆，比较它在混淆前后的汇编代码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</p:spTree>
    <p:extLst>
      <p:ext uri="{BB962C8B-B14F-4D97-AF65-F5344CB8AC3E}">
        <p14:creationId xmlns:p14="http://schemas.microsoft.com/office/powerpoint/2010/main" val="4207493903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1628800"/>
            <a:ext cx="9410700" cy="3744416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cs typeface="+mn-ea"/>
                <a:sym typeface="+mn-lt"/>
              </a:rPr>
              <a:t>程序逻辑非常简单，进行了</a:t>
            </a:r>
            <a:r>
              <a:rPr lang="en-US" altLang="zh-CN" dirty="0">
                <a:cs typeface="+mn-ea"/>
                <a:sym typeface="+mn-lt"/>
              </a:rPr>
              <a:t>10</a:t>
            </a:r>
            <a:r>
              <a:rPr lang="zh-CN" altLang="en-US" dirty="0">
                <a:cs typeface="+mn-ea"/>
                <a:sym typeface="+mn-lt"/>
              </a:rPr>
              <a:t>次循环操作，每次比较</a:t>
            </a:r>
            <a:r>
              <a:rPr lang="en-US" altLang="zh-CN" dirty="0">
                <a:cs typeface="+mn-ea"/>
                <a:sym typeface="+mn-lt"/>
              </a:rPr>
              <a:t>a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>
                <a:cs typeface="+mn-ea"/>
                <a:sym typeface="+mn-lt"/>
              </a:rPr>
              <a:t>b</a:t>
            </a:r>
            <a:r>
              <a:rPr lang="zh-CN" altLang="en-US" dirty="0">
                <a:cs typeface="+mn-ea"/>
                <a:sym typeface="+mn-lt"/>
              </a:rPr>
              <a:t>的大小关系，根据比较结果进行相应的运算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47602" y="2555607"/>
            <a:ext cx="8352928" cy="418576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#include&lt;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stdio.h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&gt;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main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(){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int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200,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00FF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100</a:t>
            </a:r>
            <a:r>
              <a:rPr lang="en-US" altLang="zh-CN" sz="1400" b="1" dirty="0">
                <a:solidFill>
                  <a:srgbClr val="000080"/>
                </a:solidFill>
                <a:cs typeface="+mn-ea"/>
                <a:sym typeface="+mn-lt"/>
              </a:rPr>
              <a:t>,</a:t>
            </a:r>
            <a:r>
              <a:rPr lang="en-US" altLang="zh-CN" sz="1400" b="1" dirty="0">
                <a:solidFill>
                  <a:srgbClr val="8000FF"/>
                </a:solidFill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lang="en-US" altLang="zh-CN" sz="1400" b="1" dirty="0">
                <a:cs typeface="+mn-ea"/>
                <a:sym typeface="+mn-lt"/>
              </a:rPr>
              <a:t>, 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d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lang="en-US" altLang="zh-CN" sz="1400" b="1" dirty="0">
                <a:solidFill>
                  <a:srgbClr val="000080"/>
                </a:solidFill>
                <a:cs typeface="+mn-ea"/>
                <a:sym typeface="+mn-lt"/>
              </a:rPr>
              <a:t>,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lang="en-US" altLang="zh-CN" sz="1400" b="1" dirty="0">
                <a:solidFill>
                  <a:srgbClr val="000080"/>
                </a:solidFill>
                <a:cs typeface="+mn-ea"/>
                <a:sym typeface="+mn-lt"/>
              </a:rPr>
              <a:t>,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i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10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while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i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&gt;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){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    if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&gt;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){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4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+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d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&amp;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e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^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}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else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{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c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    d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|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    }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i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i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1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a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20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   b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5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r>
              <a:rPr lang="en-US" altLang="zh-CN" sz="1400" b="1" dirty="0">
                <a:cs typeface="+mn-ea"/>
                <a:sym typeface="+mn-lt"/>
              </a:rPr>
              <a:t>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printf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"c = %d\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nd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cs typeface="+mn-ea"/>
                <a:sym typeface="+mn-lt"/>
              </a:rPr>
              <a:t> = %d\ne = %d\n"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d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,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e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);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>
                <a:solidFill>
                  <a:srgbClr val="0000FF"/>
                </a:solidFill>
                <a:cs typeface="+mn-ea"/>
                <a:sym typeface="+mn-lt"/>
              </a:rPr>
              <a:t>r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eturn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}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411494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在进行混淆前，使用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打开</a:t>
            </a:r>
            <a:r>
              <a:rPr lang="en-US" altLang="zh-CN" dirty="0">
                <a:cs typeface="+mn-ea"/>
                <a:sym typeface="+mn-lt"/>
              </a:rPr>
              <a:t>test.exe</a:t>
            </a:r>
            <a:r>
              <a:rPr lang="zh-CN" altLang="en-US" dirty="0">
                <a:cs typeface="+mn-ea"/>
                <a:sym typeface="+mn-lt"/>
              </a:rPr>
              <a:t>，可以看到</a:t>
            </a:r>
            <a:r>
              <a:rPr lang="en-US" altLang="zh-CN" dirty="0">
                <a:cs typeface="+mn-ea"/>
                <a:sym typeface="+mn-lt"/>
              </a:rPr>
              <a:t>test.exe</a:t>
            </a:r>
            <a:r>
              <a:rPr lang="zh-CN" altLang="en-US" dirty="0">
                <a:cs typeface="+mn-ea"/>
                <a:sym typeface="+mn-lt"/>
              </a:rPr>
              <a:t>的与运算相关的汇编代码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pic>
        <p:nvPicPr>
          <p:cNvPr id="6" name="图片 5" descr="C:\Users\Wang Xiaochen\Desktop\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95" y="2852936"/>
            <a:ext cx="6786610" cy="3000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33902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648072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）源码级混淆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）代码混淆简介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种类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C072A85-0BB5-43D3-BBE1-A0EA161C9F51}"/>
              </a:ext>
            </a:extLst>
          </p:cNvPr>
          <p:cNvGraphicFramePr/>
          <p:nvPr/>
        </p:nvGraphicFramePr>
        <p:xfrm>
          <a:off x="487534" y="2276872"/>
          <a:ext cx="4032447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标注: 线形(带边框和强调线) 10">
            <a:extLst>
              <a:ext uri="{FF2B5EF4-FFF2-40B4-BE49-F238E27FC236}">
                <a16:creationId xmlns:a16="http://schemas.microsoft.com/office/drawing/2014/main" id="{245EC9C0-1A3B-43D7-9521-E5B8213E4B61}"/>
              </a:ext>
            </a:extLst>
          </p:cNvPr>
          <p:cNvSpPr/>
          <p:nvPr/>
        </p:nvSpPr>
        <p:spPr>
          <a:xfrm>
            <a:off x="5790037" y="3861048"/>
            <a:ext cx="4059507" cy="2077525"/>
          </a:xfrm>
          <a:prstGeom prst="accentBorderCallout1">
            <a:avLst>
              <a:gd name="adj1" fmla="val 18750"/>
              <a:gd name="adj2" fmla="val -8333"/>
              <a:gd name="adj3" fmla="val 63100"/>
              <a:gd name="adj4" fmla="val -31412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8288" lvl="2" indent="-268288" algn="just"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+mn-ea"/>
                <a:sym typeface="+mn-lt"/>
              </a:rPr>
              <a:t>通过</a:t>
            </a:r>
            <a:r>
              <a:rPr lang="zh-CN" altLang="en-US" sz="2400" b="1" dirty="0">
                <a:solidFill>
                  <a:srgbClr val="0000FF"/>
                </a:solidFill>
                <a:cs typeface="+mn-ea"/>
                <a:sym typeface="+mn-lt"/>
              </a:rPr>
              <a:t>将巧妙构造的字节码插入到程序的适当位置</a:t>
            </a:r>
            <a:r>
              <a:rPr lang="zh-CN" altLang="en-US" sz="2400" b="1" dirty="0">
                <a:cs typeface="+mn-ea"/>
                <a:sym typeface="+mn-lt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使得反汇编器出错</a:t>
            </a:r>
            <a:r>
              <a:rPr lang="zh-CN" altLang="en-US" sz="2400" b="1" dirty="0">
                <a:cs typeface="+mn-ea"/>
                <a:sym typeface="+mn-lt"/>
              </a:rPr>
              <a:t>，产生无法反编译或者反编译出错的情况</a:t>
            </a:r>
            <a:endParaRPr lang="en-US" altLang="zh-CN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530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控制流图结构比较简单清晰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2"/>
          <a:srcRect t="5971" b="2523"/>
          <a:stretch/>
        </p:blipFill>
        <p:spPr bwMode="auto">
          <a:xfrm>
            <a:off x="2840838" y="2132856"/>
            <a:ext cx="4224324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0708771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marL="971550" lvl="1" indent="-514350">
              <a:buFont typeface="+mj-ea"/>
              <a:buAutoNum type="circleNumDbPlain"/>
            </a:pPr>
            <a:r>
              <a:rPr lang="zh-CN" altLang="en-US" dirty="0">
                <a:cs typeface="+mn-ea"/>
                <a:sym typeface="+mn-lt"/>
              </a:rPr>
              <a:t>指令替换（</a:t>
            </a:r>
            <a:r>
              <a:rPr lang="en-US" altLang="zh-CN" dirty="0">
                <a:cs typeface="+mn-ea"/>
                <a:sym typeface="+mn-lt"/>
              </a:rPr>
              <a:t>Instructions Substitution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通过功能上等价的但更复杂的指令序列替换标准二元运算符（如加法、减法或布尔运算符），当有多个可用的等效指令序列时，随机选择一个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例如： </a:t>
            </a:r>
            <a:r>
              <a:rPr lang="en-US" altLang="zh-CN" dirty="0">
                <a:cs typeface="+mn-ea"/>
                <a:sym typeface="+mn-lt"/>
              </a:rPr>
              <a:t>a=</a:t>
            </a:r>
            <a:r>
              <a:rPr lang="en-US" altLang="zh-CN" dirty="0" err="1">
                <a:cs typeface="+mn-ea"/>
                <a:sym typeface="+mn-lt"/>
              </a:rPr>
              <a:t>b+c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等价表达式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0534" y="4421233"/>
            <a:ext cx="441659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=(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-(-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))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=-(-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+(-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))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r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rand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();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+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r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+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c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r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r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rand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();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r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+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c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+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r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631727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目前，</a:t>
            </a:r>
            <a:r>
              <a:rPr lang="en-US" altLang="zh-CN" dirty="0">
                <a:cs typeface="+mn-ea"/>
                <a:sym typeface="+mn-lt"/>
              </a:rPr>
              <a:t>OLLVM</a:t>
            </a:r>
            <a:r>
              <a:rPr lang="zh-CN" altLang="en-US" dirty="0">
                <a:cs typeface="+mn-ea"/>
                <a:sym typeface="+mn-lt"/>
              </a:rPr>
              <a:t>支持只有整数参与（浮点数会带来舍入误差和不必要的数值不准确性）的加法、减法、与、或、异或运算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zh-CN" altLang="en-US" dirty="0">
                <a:cs typeface="+mn-ea"/>
                <a:sym typeface="+mn-lt"/>
              </a:rPr>
              <a:t>使用以下命令对</a:t>
            </a:r>
            <a:r>
              <a:rPr lang="en-US" altLang="zh-CN" dirty="0" err="1">
                <a:cs typeface="+mn-ea"/>
                <a:sym typeface="+mn-lt"/>
              </a:rPr>
              <a:t>test.c</a:t>
            </a:r>
            <a:r>
              <a:rPr lang="zh-CN" altLang="en-US" dirty="0">
                <a:cs typeface="+mn-ea"/>
                <a:sym typeface="+mn-lt"/>
              </a:rPr>
              <a:t>进行指令替换操作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26471" y="3789040"/>
            <a:ext cx="57102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#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将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test.c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置于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your_ollvm_path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/build/test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文件夹下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cd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your_ollvm_path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build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bin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804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./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clang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m32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../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test.c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-o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../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test_sub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mllvm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sub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72323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打开</a:t>
            </a:r>
            <a:r>
              <a:rPr lang="en-US" altLang="zh-CN" dirty="0" err="1">
                <a:cs typeface="+mn-ea"/>
                <a:sym typeface="+mn-lt"/>
              </a:rPr>
              <a:t>test_sub</a:t>
            </a:r>
            <a:r>
              <a:rPr lang="zh-CN" altLang="en-US" dirty="0">
                <a:cs typeface="+mn-ea"/>
                <a:sym typeface="+mn-lt"/>
              </a:rPr>
              <a:t>，可以看到在相关运算处做了指令替换的混淆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40632" y="2564904"/>
            <a:ext cx="688483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8015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55563" y="2132856"/>
            <a:ext cx="6994873" cy="35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5242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加法、与运算、异或运算的指令转换为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64568" y="2469956"/>
            <a:ext cx="3498073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+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=&gt;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c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+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0xCD05BDE5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+mn-ea"/>
                <a:sym typeface="+mn-lt"/>
              </a:rPr>
              <a:t>c = c + b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;</a:t>
            </a:r>
          </a:p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c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8000"/>
                </a:solidFill>
                <a:effectLst/>
                <a:cs typeface="+mn-ea"/>
                <a:sym typeface="+mn-lt"/>
              </a:rPr>
              <a:t>0xCD0DBDE5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&amp;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=&gt;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c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^~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)%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^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=&gt;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m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rand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();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=((~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)&amp;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)|(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a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&amp;(~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=((~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)&amp;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)|(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&amp;(~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));</a:t>
            </a: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=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a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+mn-ea"/>
                <a:sym typeface="+mn-lt"/>
              </a:rPr>
              <a:t>^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b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5232556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marL="971550" lvl="1" indent="-514350">
              <a:buFont typeface="+mj-ea"/>
              <a:buAutoNum type="circleNumDbPlain" startAt="2"/>
            </a:pPr>
            <a:r>
              <a:rPr lang="zh-CN" altLang="en-US" dirty="0">
                <a:cs typeface="+mn-ea"/>
                <a:sym typeface="+mn-lt"/>
              </a:rPr>
              <a:t>虚假控制流程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虚假控制流程（</a:t>
            </a:r>
            <a:r>
              <a:rPr lang="en-US" altLang="zh-CN" dirty="0">
                <a:cs typeface="+mn-ea"/>
                <a:sym typeface="+mn-lt"/>
              </a:rPr>
              <a:t>Bogus Control Flow</a:t>
            </a:r>
            <a:r>
              <a:rPr lang="zh-CN" altLang="en-US" dirty="0">
                <a:cs typeface="+mn-ea"/>
                <a:sym typeface="+mn-lt"/>
              </a:rPr>
              <a:t>）：通过在当前基本块之前添加基本块来修改程序的控制流图，原始的基本块也会被克隆，并插入随机的垃圾指令。</a:t>
            </a:r>
            <a:endParaRPr lang="en-US" altLang="zh-CN" dirty="0">
              <a:cs typeface="+mn-ea"/>
              <a:sym typeface="+mn-lt"/>
            </a:endParaRPr>
          </a:p>
          <a:p>
            <a:pPr lvl="2"/>
            <a:r>
              <a:rPr lang="zh-CN" altLang="en-US" dirty="0">
                <a:cs typeface="+mn-ea"/>
                <a:sym typeface="+mn-lt"/>
              </a:rPr>
              <a:t>使用以下命令对</a:t>
            </a:r>
            <a:r>
              <a:rPr lang="en-US" altLang="zh-CN" dirty="0" err="1">
                <a:cs typeface="+mn-ea"/>
                <a:sym typeface="+mn-lt"/>
              </a:rPr>
              <a:t>test.c</a:t>
            </a:r>
            <a:r>
              <a:rPr lang="zh-CN" altLang="en-US" dirty="0">
                <a:cs typeface="+mn-ea"/>
                <a:sym typeface="+mn-lt"/>
              </a:rPr>
              <a:t>进行虚假控制流程混淆操作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26471" y="3933056"/>
            <a:ext cx="559800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#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将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test.c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置于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your_ollvm_path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/build/test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文件夹下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cd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your_ollvm_path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build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bin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804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./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clang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m32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../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test.c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-o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../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test_bcf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mllvm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bcf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1191969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IDA</a:t>
            </a:r>
            <a:r>
              <a:rPr lang="zh-CN" altLang="en-US" dirty="0">
                <a:cs typeface="+mn-ea"/>
                <a:sym typeface="+mn-lt"/>
              </a:rPr>
              <a:t>打开</a:t>
            </a:r>
            <a:r>
              <a:rPr lang="en-US" altLang="zh-CN" dirty="0" err="1">
                <a:cs typeface="+mn-ea"/>
                <a:sym typeface="+mn-lt"/>
              </a:rPr>
              <a:t>test_bcf</a:t>
            </a:r>
            <a:r>
              <a:rPr lang="zh-CN" altLang="en-US" dirty="0">
                <a:cs typeface="+mn-ea"/>
                <a:sym typeface="+mn-lt"/>
              </a:rPr>
              <a:t>，可以看到该程序原来的基本块里被插入了很多垃圾指令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845" y="2564904"/>
            <a:ext cx="5274310" cy="38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22510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lvl="1"/>
            <a:r>
              <a:rPr lang="zh-CN" altLang="en-US" dirty="0">
                <a:cs typeface="+mn-ea"/>
                <a:sym typeface="+mn-lt"/>
              </a:rPr>
              <a:t>程序的控制流程变得复杂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4568" y="2110552"/>
            <a:ext cx="3922953" cy="431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5128" y="2110552"/>
            <a:ext cx="2289720" cy="427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8496985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第九章 代码混淆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5300" y="1628800"/>
            <a:ext cx="8915400" cy="3744416"/>
          </a:xfrm>
        </p:spPr>
        <p:txBody>
          <a:bodyPr/>
          <a:lstStyle/>
          <a:p>
            <a:pPr marL="971550" lvl="1" indent="-514350">
              <a:buFont typeface="+mj-ea"/>
              <a:buAutoNum type="circleNumDbPlain" startAt="3"/>
            </a:pPr>
            <a:r>
              <a:rPr lang="zh-CN" altLang="en-US" dirty="0">
                <a:cs typeface="+mn-ea"/>
                <a:sym typeface="+mn-lt"/>
              </a:rPr>
              <a:t>控制流平展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控制流平展（</a:t>
            </a:r>
            <a:r>
              <a:rPr lang="en-US" altLang="zh-CN" dirty="0">
                <a:cs typeface="+mn-ea"/>
                <a:sym typeface="+mn-lt"/>
              </a:rPr>
              <a:t>Control Flow Flattening</a:t>
            </a:r>
            <a:r>
              <a:rPr lang="zh-CN" altLang="en-US" dirty="0">
                <a:cs typeface="+mn-ea"/>
                <a:sym typeface="+mn-lt"/>
              </a:rPr>
              <a:t>）：使用该模式后，程序的控制流图被完全压扁。</a:t>
            </a:r>
          </a:p>
          <a:p>
            <a:pPr lvl="2"/>
            <a:r>
              <a:rPr lang="zh-CN" altLang="en-US" dirty="0">
                <a:cs typeface="+mn-ea"/>
                <a:sym typeface="+mn-lt"/>
              </a:rPr>
              <a:t>使用以下命令对</a:t>
            </a:r>
            <a:r>
              <a:rPr lang="en-US" altLang="zh-CN" dirty="0" err="1">
                <a:cs typeface="+mn-ea"/>
                <a:sym typeface="+mn-lt"/>
              </a:rPr>
              <a:t>test.c</a:t>
            </a:r>
            <a:r>
              <a:rPr lang="zh-CN" altLang="en-US" dirty="0">
                <a:cs typeface="+mn-ea"/>
                <a:sym typeface="+mn-lt"/>
              </a:rPr>
              <a:t>进行控制流平展混淆操作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0059DA-FCF4-4D63-BF38-B7C4D3A65AAD}"/>
              </a:ext>
            </a:extLst>
          </p:cNvPr>
          <p:cNvSpPr/>
          <p:nvPr/>
        </p:nvSpPr>
        <p:spPr>
          <a:xfrm>
            <a:off x="0" y="857234"/>
            <a:ext cx="9906000" cy="523220"/>
          </a:xfrm>
          <a:prstGeom prst="rect">
            <a:avLst/>
          </a:prstGeom>
          <a:gradFill flip="none" rotWithShape="1">
            <a:gsLst>
              <a:gs pos="0">
                <a:schemeClr val="lt2">
                  <a:tint val="80000"/>
                  <a:satMod val="300000"/>
                </a:schemeClr>
              </a:gs>
              <a:gs pos="100000">
                <a:schemeClr val="lt2">
                  <a:shade val="30000"/>
                  <a:satMod val="2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/>
          </a:lnRef>
          <a:fillRef idx="1003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OLLVM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混淆 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— </a:t>
            </a:r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编译与使用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26471" y="3645024"/>
            <a:ext cx="54633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#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将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test.c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置于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your_ollvm_path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/build/test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cs typeface="+mn-ea"/>
                <a:sym typeface="+mn-lt"/>
              </a:rPr>
              <a:t>文件夹下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cs typeface="+mn-ea"/>
                <a:sym typeface="+mn-lt"/>
              </a:rPr>
              <a:t>cd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your_ollvm_path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build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bin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804000"/>
              </a:solidFill>
              <a:effectLst/>
              <a:cs typeface="+mn-ea"/>
              <a:sym typeface="+mn-lt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./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clang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m32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../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test.c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-o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../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/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test_fla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mllvm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4000"/>
                </a:solidFill>
                <a:effectLst/>
                <a:cs typeface="+mn-ea"/>
                <a:sym typeface="+mn-lt"/>
              </a:rPr>
              <a:t>-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+mn-ea"/>
                <a:sym typeface="+mn-lt"/>
              </a:rPr>
              <a:t>fla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9603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mzaolrl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9377</TotalTime>
  <Words>6952</Words>
  <Application>Microsoft Office PowerPoint</Application>
  <PresentationFormat>A4 Paper (210x297 mm)</PresentationFormat>
  <Paragraphs>774</Paragraphs>
  <Slides>102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3" baseType="lpstr">
      <vt:lpstr>-apple-system</vt:lpstr>
      <vt:lpstr>等线</vt:lpstr>
      <vt:lpstr>微软雅黑</vt:lpstr>
      <vt:lpstr>PingFang SC</vt:lpstr>
      <vt:lpstr>PingFang SC</vt:lpstr>
      <vt:lpstr>黑体</vt:lpstr>
      <vt:lpstr>Arial</vt:lpstr>
      <vt:lpstr>Calibri</vt:lpstr>
      <vt:lpstr>Fira Code</vt:lpstr>
      <vt:lpstr>Wingdings</vt:lpstr>
      <vt:lpstr>Office 主题</vt:lpstr>
      <vt:lpstr>PowerPoint Presentation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第九章 代码混淆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Shengli Pan</cp:lastModifiedBy>
  <cp:revision>790</cp:revision>
  <dcterms:created xsi:type="dcterms:W3CDTF">2018-08-29T03:17:37Z</dcterms:created>
  <dcterms:modified xsi:type="dcterms:W3CDTF">2024-06-05T00:25:49Z</dcterms:modified>
</cp:coreProperties>
</file>